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4" r:id="rId4"/>
  </p:sldMasterIdLst>
  <p:notesMasterIdLst>
    <p:notesMasterId r:id="rId21"/>
  </p:notesMasterIdLst>
  <p:sldIdLst>
    <p:sldId id="256" r:id="rId5"/>
    <p:sldId id="297" r:id="rId6"/>
    <p:sldId id="311" r:id="rId7"/>
    <p:sldId id="318" r:id="rId8"/>
    <p:sldId id="313" r:id="rId9"/>
    <p:sldId id="316" r:id="rId10"/>
    <p:sldId id="312" r:id="rId11"/>
    <p:sldId id="302" r:id="rId12"/>
    <p:sldId id="304" r:id="rId13"/>
    <p:sldId id="314" r:id="rId14"/>
    <p:sldId id="303" r:id="rId15"/>
    <p:sldId id="306" r:id="rId16"/>
    <p:sldId id="307" r:id="rId17"/>
    <p:sldId id="309" r:id="rId18"/>
    <p:sldId id="317" r:id="rId19"/>
    <p:sldId id="310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E90"/>
    <a:srgbClr val="FFFFFF"/>
    <a:srgbClr val="87CEEB"/>
    <a:srgbClr val="E71321"/>
    <a:srgbClr val="222222"/>
    <a:srgbClr val="FF8F1C"/>
    <a:srgbClr val="FFBD00"/>
    <a:srgbClr val="AA1F2E"/>
    <a:srgbClr val="702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E0660-4B86-824F-3915-141336F74D3E}" v="113" dt="2024-10-05T05:19:32.356"/>
    <p1510:client id="{804A38B6-6431-7B5D-1089-1BD6142B8014}" v="1" dt="2024-10-07T00:00:26.057"/>
    <p1510:client id="{9B0805B4-174A-51F7-288C-16C6F034C132}" v="16" dt="2024-10-07T00:20:58.557"/>
    <p1510:client id="{B009F0C2-8624-2354-6EB3-2366BD1E6928}" v="678" dt="2024-10-05T05:05:29.0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82889-7A5A-A44E-8603-54445D67306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71848-3937-D84A-AA8E-2DF5B318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9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9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2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6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3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0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Calibri"/>
                <a:cs typeface="Calibri"/>
              </a:rPr>
              <a:t>Vinit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Styles in PowerPoi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50EDBF1-1607-D741-E01F-A2A56C46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ED657-9D17-3AA1-A0BE-2A4E09690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86000"/>
            <a:ext cx="10515600" cy="411480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4200" b="1" i="0">
                <a:solidFill>
                  <a:schemeClr val="tx1"/>
                </a:solidFill>
                <a:latin typeface="Work Sans ExtraBold" pitchFamily="2" charset="77"/>
              </a:defRPr>
            </a:lvl1pPr>
            <a:lvl2pPr marL="11113" indent="0" algn="l">
              <a:buFont typeface="Arial" panose="020B0604020202020204" pitchFamily="34" charset="0"/>
              <a:buNone/>
              <a:tabLst/>
              <a:defRPr sz="3250" b="1" i="0">
                <a:solidFill>
                  <a:schemeClr val="tx1"/>
                </a:solidFill>
                <a:latin typeface="Work Sans" pitchFamily="2" charset="77"/>
              </a:defRPr>
            </a:lvl2pPr>
            <a:lvl3pPr marL="9525" indent="0" algn="l"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Work Sans SemiBold" pitchFamily="2" charset="77"/>
              </a:defRPr>
            </a:lvl3pPr>
            <a:lvl4pPr marL="9525" indent="0" algn="l"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 marL="9525" indent="0" algn="l"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0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>
            <a:extLst>
              <a:ext uri="{FF2B5EF4-FFF2-40B4-BE49-F238E27FC236}">
                <a16:creationId xmlns:a16="http://schemas.microsoft.com/office/drawing/2014/main" id="{92A6149E-A25F-ED00-1FB1-1B08AA4BEFD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White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F3E351-2E4F-A841-A8F5-54893E31D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7" y="-4763"/>
            <a:ext cx="6096000" cy="6858000"/>
          </a:xfrm>
          <a:prstGeom prst="rect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048000"/>
            <a:ext cx="4495800" cy="167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4495800" cy="4610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050" y="1094179"/>
            <a:ext cx="3850926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1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</a:t>
            </a:r>
            <a:br>
              <a:rPr lang="en-US"/>
            </a:b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6887050" y="1784090"/>
            <a:ext cx="446675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2512FE59-88FF-DC48-4E8B-E4EF6AB257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C44C83D-99A4-8B45-AFB7-01CB5E6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1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70E8E0E0-2F40-11D6-0094-C6929838450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pic>
        <p:nvPicPr>
          <p:cNvPr id="11" name="Picture 10" descr="A confident smiling Caucasian student poses on campus, in one of the student lounge areas." title="NorQuest student">
            <a:extLst>
              <a:ext uri="{FF2B5EF4-FFF2-40B4-BE49-F238E27FC236}">
                <a16:creationId xmlns:a16="http://schemas.microsoft.com/office/drawing/2014/main" id="{1BA29597-3025-A640-811B-2F8C3D14B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70"/>
          <a:stretch/>
        </p:blipFill>
        <p:spPr>
          <a:xfrm>
            <a:off x="0" y="-4763"/>
            <a:ext cx="4567428" cy="6862763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019F0AD8-4A97-3C44-96DD-D244651F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98088" y="5351088"/>
            <a:ext cx="1931460" cy="1897284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BD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306433F-E059-AB4D-B32C-69B20B42D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188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E4A268-D86B-0943-86A4-8665C70B30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63"/>
            <a:ext cx="4567238" cy="6862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882788E0-9C29-3B32-83EC-EA1602478C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019F0AD8-4A97-3C44-96DD-D244651F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98088" y="5351088"/>
            <a:ext cx="1931460" cy="1897284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BD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C8286D1-2FF8-A547-88EB-D0195130E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40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C10D7383-973E-A9F8-62FE-FB519CDDC66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0DDD9ED-F309-B34B-90D5-BA7006BB3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43000" y="4114800"/>
            <a:ext cx="3124200" cy="3124200"/>
          </a:xfrm>
          <a:prstGeom prst="ellipse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four confident smiling NorQuest students pose by the front entrance. It is a diverse group of students for ages, genders, and ethnicity." title="NorQuest students">
            <a:extLst>
              <a:ext uri="{FF2B5EF4-FFF2-40B4-BE49-F238E27FC236}">
                <a16:creationId xmlns:a16="http://schemas.microsoft.com/office/drawing/2014/main" id="{50E625EC-C6F0-BC49-A9E7-994670FBC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0"/>
          <a:stretch/>
        </p:blipFill>
        <p:spPr>
          <a:xfrm>
            <a:off x="-381000" y="903680"/>
            <a:ext cx="5562600" cy="4288841"/>
          </a:xfrm>
          <a:prstGeom prst="rect">
            <a:avLst/>
          </a:prstGeom>
        </p:spPr>
      </p:pic>
      <p:sp>
        <p:nvSpPr>
          <p:cNvPr id="139" name="object 3">
            <a:extLst>
              <a:ext uri="{FF2B5EF4-FFF2-40B4-BE49-F238E27FC236}">
                <a16:creationId xmlns:a16="http://schemas.microsoft.com/office/drawing/2014/main" id="{C14E3011-B12D-2341-8C8F-15D5A5DA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8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5BE8EC16-4EA9-8841-BB8E-3D7354F91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181600" cy="428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0" name="Holder 4">
            <a:extLst>
              <a:ext uri="{FF2B5EF4-FFF2-40B4-BE49-F238E27FC236}">
                <a16:creationId xmlns:a16="http://schemas.microsoft.com/office/drawing/2014/main" id="{572659F7-F017-9DE8-2E74-0D07FD9CD01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76917AF6-5102-6C47-A092-AD9B89626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43000" y="4114800"/>
            <a:ext cx="3124200" cy="3124200"/>
          </a:xfrm>
          <a:prstGeom prst="ellipse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bject 3">
            <a:extLst>
              <a:ext uri="{FF2B5EF4-FFF2-40B4-BE49-F238E27FC236}">
                <a16:creationId xmlns:a16="http://schemas.microsoft.com/office/drawing/2014/main" id="{BC14871A-F7DC-FE4D-913E-F6C2D159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09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wo confident smiling female Muslim students in hijabs pose for a selfie." title="Students pose for a selfie">
            <a:extLst>
              <a:ext uri="{FF2B5EF4-FFF2-40B4-BE49-F238E27FC236}">
                <a16:creationId xmlns:a16="http://schemas.microsoft.com/office/drawing/2014/main" id="{BC900D81-72E1-1147-9779-BF6DAE7DE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6" t="1654" r="22635" b="8714"/>
          <a:stretch/>
        </p:blipFill>
        <p:spPr>
          <a:xfrm flipH="1">
            <a:off x="6090962" y="-25400"/>
            <a:ext cx="6101037" cy="6883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F3E351-2E4F-A841-A8F5-54893E31D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8" y="-4763"/>
            <a:ext cx="678683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14600"/>
            <a:ext cx="5181600" cy="2209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5181600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NorQuest College crest">
            <a:extLst>
              <a:ext uri="{FF2B5EF4-FFF2-40B4-BE49-F238E27FC236}">
                <a16:creationId xmlns:a16="http://schemas.microsoft.com/office/drawing/2014/main" id="{E7F6E1D4-19F9-6646-BF99-EA0EB11CA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5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F62F9B-7D53-754C-BFC4-BC769DDF3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8" y="-4763"/>
            <a:ext cx="678683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FA4537-3B50-1D44-A738-34C1AA6C6C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1799" y="-4763"/>
            <a:ext cx="5410201" cy="6862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14600"/>
            <a:ext cx="5257800" cy="2209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5257800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NorQuest College crest">
            <a:extLst>
              <a:ext uri="{FF2B5EF4-FFF2-40B4-BE49-F238E27FC236}">
                <a16:creationId xmlns:a16="http://schemas.microsoft.com/office/drawing/2014/main" id="{E7F6E1D4-19F9-6646-BF99-EA0EB11CA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9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A234A-1E56-574D-9297-BCF3334EF9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905000"/>
            <a:ext cx="3460750" cy="106203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tx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$32K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55D03C71-8D8A-4C4F-B6FE-5C15BCC58E44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762000" y="3102631"/>
            <a:ext cx="3460750" cy="442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C66789F-26C2-E740-B8BB-0099219F27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9668" y="4191000"/>
            <a:ext cx="3460750" cy="1062037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$29K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49C12D-2B4E-5146-AD02-A92008A2C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9388" y="5410200"/>
            <a:ext cx="3446462" cy="4890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Body copy goes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994C1E1-579F-534B-B344-37FDCE2C9C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5850" y="1905000"/>
            <a:ext cx="3460750" cy="1062037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$32K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C3FEA10-F9BB-594B-A49F-3143CAE1B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0138" y="3101975"/>
            <a:ext cx="3446462" cy="55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Body copy goes here</a:t>
            </a:r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5F12F6C4-685E-3B2B-213E-4D65D932D21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27" name="Picture 26" descr="NorQuest College crest">
            <a:extLst>
              <a:ext uri="{FF2B5EF4-FFF2-40B4-BE49-F238E27FC236}">
                <a16:creationId xmlns:a16="http://schemas.microsoft.com/office/drawing/2014/main" id="{3F5F8903-3469-1B40-9CAD-1B46DD5628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6A6CB064-2593-4745-8DE3-B87D82547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AC5D37E-34B9-BA4A-B8B5-DD09BEBF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733800" y="563880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702F8A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051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2972;p46" descr="Icon showing a generic bar graph with an arror pointing upwards in a gentle slope." title="Icon">
            <a:extLst>
              <a:ext uri="{FF2B5EF4-FFF2-40B4-BE49-F238E27FC236}">
                <a16:creationId xmlns:a16="http://schemas.microsoft.com/office/drawing/2014/main" id="{6E643FCE-3E6A-804E-BE15-58F350DE7796}"/>
              </a:ext>
            </a:extLst>
          </p:cNvPr>
          <p:cNvGrpSpPr/>
          <p:nvPr userDrawn="1"/>
        </p:nvGrpSpPr>
        <p:grpSpPr>
          <a:xfrm>
            <a:off x="2197983" y="1926207"/>
            <a:ext cx="1014230" cy="1013444"/>
            <a:chOff x="3545301" y="2423523"/>
            <a:chExt cx="358134" cy="356637"/>
          </a:xfrm>
          <a:solidFill>
            <a:schemeClr val="tx2"/>
          </a:solidFill>
        </p:grpSpPr>
        <p:sp>
          <p:nvSpPr>
            <p:cNvPr id="62" name="Google Shape;2973;p46">
              <a:extLst>
                <a:ext uri="{FF2B5EF4-FFF2-40B4-BE49-F238E27FC236}">
                  <a16:creationId xmlns:a16="http://schemas.microsoft.com/office/drawing/2014/main" id="{BF2EEA46-EFB5-324E-90EF-488420D16989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3" name="Google Shape;2974;p46">
              <a:extLst>
                <a:ext uri="{FF2B5EF4-FFF2-40B4-BE49-F238E27FC236}">
                  <a16:creationId xmlns:a16="http://schemas.microsoft.com/office/drawing/2014/main" id="{D9B47200-02B2-8746-9CF3-093984266613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4" name="Google Shape;2975;p46">
              <a:extLst>
                <a:ext uri="{FF2B5EF4-FFF2-40B4-BE49-F238E27FC236}">
                  <a16:creationId xmlns:a16="http://schemas.microsoft.com/office/drawing/2014/main" id="{CEFAB8CE-CAF7-E149-8B14-A4A2EB1F93A3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5" name="Google Shape;2976;p46">
              <a:extLst>
                <a:ext uri="{FF2B5EF4-FFF2-40B4-BE49-F238E27FC236}">
                  <a16:creationId xmlns:a16="http://schemas.microsoft.com/office/drawing/2014/main" id="{779B3858-674E-B541-B63C-CA899FA700A5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6" name="Google Shape;2977;p46">
              <a:extLst>
                <a:ext uri="{FF2B5EF4-FFF2-40B4-BE49-F238E27FC236}">
                  <a16:creationId xmlns:a16="http://schemas.microsoft.com/office/drawing/2014/main" id="{3CE081ED-36E3-E544-8349-0153829ECF34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7" name="Google Shape;2978;p46">
              <a:extLst>
                <a:ext uri="{FF2B5EF4-FFF2-40B4-BE49-F238E27FC236}">
                  <a16:creationId xmlns:a16="http://schemas.microsoft.com/office/drawing/2014/main" id="{5757BE57-5A51-6349-A802-D6B301D5AAB6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8" name="Google Shape;2979;p46">
              <a:extLst>
                <a:ext uri="{FF2B5EF4-FFF2-40B4-BE49-F238E27FC236}">
                  <a16:creationId xmlns:a16="http://schemas.microsoft.com/office/drawing/2014/main" id="{B798A260-397C-5149-8A65-2445E9FAB940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9" name="Google Shape;2980;p46">
              <a:extLst>
                <a:ext uri="{FF2B5EF4-FFF2-40B4-BE49-F238E27FC236}">
                  <a16:creationId xmlns:a16="http://schemas.microsoft.com/office/drawing/2014/main" id="{A2231C29-0877-9842-B42D-822531F5C6F1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70" name="Google Shape;2981;p46">
              <a:extLst>
                <a:ext uri="{FF2B5EF4-FFF2-40B4-BE49-F238E27FC236}">
                  <a16:creationId xmlns:a16="http://schemas.microsoft.com/office/drawing/2014/main" id="{E1FF9845-9A38-BE41-B8F9-F19A51CC37FC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  <p:grpSp>
        <p:nvGrpSpPr>
          <p:cNvPr id="71" name="Google Shape;17407;p93" descr="Icon of an arrow hitting a bullseye target" title="Icon">
            <a:extLst>
              <a:ext uri="{FF2B5EF4-FFF2-40B4-BE49-F238E27FC236}">
                <a16:creationId xmlns:a16="http://schemas.microsoft.com/office/drawing/2014/main" id="{5FA35A40-FFC7-2C47-8ED6-F1C5016AC4D4}"/>
              </a:ext>
            </a:extLst>
          </p:cNvPr>
          <p:cNvGrpSpPr/>
          <p:nvPr userDrawn="1"/>
        </p:nvGrpSpPr>
        <p:grpSpPr>
          <a:xfrm>
            <a:off x="5410200" y="1788661"/>
            <a:ext cx="1295400" cy="1288537"/>
            <a:chOff x="3246251" y="2895245"/>
            <a:chExt cx="375791" cy="373800"/>
          </a:xfrm>
        </p:grpSpPr>
        <p:sp>
          <p:nvSpPr>
            <p:cNvPr id="72" name="Google Shape;17408;p93">
              <a:extLst>
                <a:ext uri="{FF2B5EF4-FFF2-40B4-BE49-F238E27FC236}">
                  <a16:creationId xmlns:a16="http://schemas.microsoft.com/office/drawing/2014/main" id="{DB93EDB2-C070-9642-83FF-0CE0355B76B1}"/>
                </a:ext>
              </a:extLst>
            </p:cNvPr>
            <p:cNvSpPr/>
            <p:nvPr/>
          </p:nvSpPr>
          <p:spPr>
            <a:xfrm>
              <a:off x="3246251" y="2960599"/>
              <a:ext cx="308446" cy="308446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3" name="Google Shape;17410;p93">
              <a:extLst>
                <a:ext uri="{FF2B5EF4-FFF2-40B4-BE49-F238E27FC236}">
                  <a16:creationId xmlns:a16="http://schemas.microsoft.com/office/drawing/2014/main" id="{951ACBC2-2A05-2D4F-94B0-68452C5C1A60}"/>
                </a:ext>
              </a:extLst>
            </p:cNvPr>
            <p:cNvSpPr/>
            <p:nvPr/>
          </p:nvSpPr>
          <p:spPr>
            <a:xfrm>
              <a:off x="3529687" y="2895245"/>
              <a:ext cx="92355" cy="89970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4" name="Google Shape;17412;p93">
              <a:extLst>
                <a:ext uri="{FF2B5EF4-FFF2-40B4-BE49-F238E27FC236}">
                  <a16:creationId xmlns:a16="http://schemas.microsoft.com/office/drawing/2014/main" id="{B8DB0AED-D97D-D945-BCF2-E24743E803EA}"/>
                </a:ext>
              </a:extLst>
            </p:cNvPr>
            <p:cNvSpPr/>
            <p:nvPr/>
          </p:nvSpPr>
          <p:spPr>
            <a:xfrm>
              <a:off x="3283345" y="2997693"/>
              <a:ext cx="234257" cy="234257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5" name="Google Shape;17414;p93">
              <a:extLst>
                <a:ext uri="{FF2B5EF4-FFF2-40B4-BE49-F238E27FC236}">
                  <a16:creationId xmlns:a16="http://schemas.microsoft.com/office/drawing/2014/main" id="{E8DDA0A5-0EEE-7542-8C8A-2A609D0F7455}"/>
                </a:ext>
              </a:extLst>
            </p:cNvPr>
            <p:cNvSpPr/>
            <p:nvPr/>
          </p:nvSpPr>
          <p:spPr>
            <a:xfrm>
              <a:off x="3313990" y="3028338"/>
              <a:ext cx="172573" cy="172967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6" name="Google Shape;17416;p93">
              <a:extLst>
                <a:ext uri="{FF2B5EF4-FFF2-40B4-BE49-F238E27FC236}">
                  <a16:creationId xmlns:a16="http://schemas.microsoft.com/office/drawing/2014/main" id="{C5D8A5D0-9589-0140-9AB5-21DCA78B9D15}"/>
                </a:ext>
              </a:extLst>
            </p:cNvPr>
            <p:cNvSpPr/>
            <p:nvPr/>
          </p:nvSpPr>
          <p:spPr>
            <a:xfrm>
              <a:off x="3351084" y="3065432"/>
              <a:ext cx="98778" cy="98778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7" name="Google Shape;17418;p93">
              <a:extLst>
                <a:ext uri="{FF2B5EF4-FFF2-40B4-BE49-F238E27FC236}">
                  <a16:creationId xmlns:a16="http://schemas.microsoft.com/office/drawing/2014/main" id="{18A1F2F4-A973-E348-A088-D3266F51460B}"/>
                </a:ext>
              </a:extLst>
            </p:cNvPr>
            <p:cNvSpPr/>
            <p:nvPr/>
          </p:nvSpPr>
          <p:spPr>
            <a:xfrm>
              <a:off x="3381730" y="3096445"/>
              <a:ext cx="37120" cy="36753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8" name="Google Shape;17419;p93">
              <a:extLst>
                <a:ext uri="{FF2B5EF4-FFF2-40B4-BE49-F238E27FC236}">
                  <a16:creationId xmlns:a16="http://schemas.microsoft.com/office/drawing/2014/main" id="{6C7894E0-00A0-FE47-9E07-A1B4B47C34FF}"/>
                </a:ext>
              </a:extLst>
            </p:cNvPr>
            <p:cNvSpPr/>
            <p:nvPr/>
          </p:nvSpPr>
          <p:spPr>
            <a:xfrm>
              <a:off x="3400264" y="3108556"/>
              <a:ext cx="18953" cy="12531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9" name="Google Shape;17420;p93">
              <a:extLst>
                <a:ext uri="{FF2B5EF4-FFF2-40B4-BE49-F238E27FC236}">
                  <a16:creationId xmlns:a16="http://schemas.microsoft.com/office/drawing/2014/main" id="{A8C1B3A2-A3DA-8047-B57F-B21F2ACAF7F7}"/>
                </a:ext>
              </a:extLst>
            </p:cNvPr>
            <p:cNvSpPr/>
            <p:nvPr userDrawn="1"/>
          </p:nvSpPr>
          <p:spPr>
            <a:xfrm>
              <a:off x="3391429" y="3079431"/>
              <a:ext cx="44434" cy="41603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0" name="Google Shape;17421;p93">
              <a:extLst>
                <a:ext uri="{FF2B5EF4-FFF2-40B4-BE49-F238E27FC236}">
                  <a16:creationId xmlns:a16="http://schemas.microsoft.com/office/drawing/2014/main" id="{AF2D67D9-5BC9-8941-BA6B-25E7DD08A2FD}"/>
                </a:ext>
              </a:extLst>
            </p:cNvPr>
            <p:cNvSpPr/>
            <p:nvPr/>
          </p:nvSpPr>
          <p:spPr>
            <a:xfrm>
              <a:off x="3420056" y="2908038"/>
              <a:ext cx="189718" cy="185052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81" name="Google Shape;14458;p91" descr="Icon of a lightbulb" title="Icon">
            <a:extLst>
              <a:ext uri="{FF2B5EF4-FFF2-40B4-BE49-F238E27FC236}">
                <a16:creationId xmlns:a16="http://schemas.microsoft.com/office/drawing/2014/main" id="{4FC5A8AE-B615-DE48-9744-D428C627CCD5}"/>
              </a:ext>
            </a:extLst>
          </p:cNvPr>
          <p:cNvGrpSpPr/>
          <p:nvPr userDrawn="1"/>
        </p:nvGrpSpPr>
        <p:grpSpPr>
          <a:xfrm>
            <a:off x="8678528" y="1752600"/>
            <a:ext cx="1150807" cy="1360658"/>
            <a:chOff x="1764389" y="3348218"/>
            <a:chExt cx="310115" cy="366665"/>
          </a:xfrm>
          <a:solidFill>
            <a:schemeClr val="tx2"/>
          </a:solidFill>
        </p:grpSpPr>
        <p:sp>
          <p:nvSpPr>
            <p:cNvPr id="82" name="Google Shape;14459;p91">
              <a:extLst>
                <a:ext uri="{FF2B5EF4-FFF2-40B4-BE49-F238E27FC236}">
                  <a16:creationId xmlns:a16="http://schemas.microsoft.com/office/drawing/2014/main" id="{F7225EC4-CCAC-A84D-BFA3-539F26B2D2DC}"/>
                </a:ext>
              </a:extLst>
            </p:cNvPr>
            <p:cNvSpPr/>
            <p:nvPr/>
          </p:nvSpPr>
          <p:spPr>
            <a:xfrm>
              <a:off x="1782734" y="3556441"/>
              <a:ext cx="37918" cy="23598"/>
            </a:xfrm>
            <a:custGeom>
              <a:avLst/>
              <a:gdLst/>
              <a:ahLst/>
              <a:cxnLst/>
              <a:rect l="l" t="t" r="r" b="b"/>
              <a:pathLst>
                <a:path w="1451" h="903" extrusionOk="0">
                  <a:moveTo>
                    <a:pt x="1141" y="0"/>
                  </a:moveTo>
                  <a:cubicBezTo>
                    <a:pt x="1105" y="0"/>
                    <a:pt x="1067" y="10"/>
                    <a:pt x="1029" y="33"/>
                  </a:cubicBezTo>
                  <a:lnTo>
                    <a:pt x="1029" y="24"/>
                  </a:lnTo>
                  <a:lnTo>
                    <a:pt x="212" y="505"/>
                  </a:lnTo>
                  <a:cubicBezTo>
                    <a:pt x="1" y="618"/>
                    <a:pt x="118" y="902"/>
                    <a:pt x="310" y="902"/>
                  </a:cubicBezTo>
                  <a:cubicBezTo>
                    <a:pt x="346" y="902"/>
                    <a:pt x="384" y="893"/>
                    <a:pt x="423" y="870"/>
                  </a:cubicBezTo>
                  <a:lnTo>
                    <a:pt x="1241" y="399"/>
                  </a:lnTo>
                  <a:cubicBezTo>
                    <a:pt x="1451" y="278"/>
                    <a:pt x="1328" y="0"/>
                    <a:pt x="1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3" name="Google Shape;14460;p91">
              <a:extLst>
                <a:ext uri="{FF2B5EF4-FFF2-40B4-BE49-F238E27FC236}">
                  <a16:creationId xmlns:a16="http://schemas.microsoft.com/office/drawing/2014/main" id="{62F4DBB5-70BE-DD4B-850E-FC7EB66B2FD1}"/>
                </a:ext>
              </a:extLst>
            </p:cNvPr>
            <p:cNvSpPr/>
            <p:nvPr/>
          </p:nvSpPr>
          <p:spPr>
            <a:xfrm>
              <a:off x="2016933" y="3558218"/>
              <a:ext cx="37971" cy="23833"/>
            </a:xfrm>
            <a:custGeom>
              <a:avLst/>
              <a:gdLst/>
              <a:ahLst/>
              <a:cxnLst/>
              <a:rect l="l" t="t" r="r" b="b"/>
              <a:pathLst>
                <a:path w="1453" h="912" extrusionOk="0">
                  <a:moveTo>
                    <a:pt x="314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1039" y="879"/>
                  </a:lnTo>
                  <a:cubicBezTo>
                    <a:pt x="1076" y="902"/>
                    <a:pt x="1113" y="911"/>
                    <a:pt x="1148" y="911"/>
                  </a:cubicBezTo>
                  <a:cubicBezTo>
                    <a:pt x="1334" y="911"/>
                    <a:pt x="1453" y="627"/>
                    <a:pt x="1250" y="514"/>
                  </a:cubicBezTo>
                  <a:lnTo>
                    <a:pt x="423" y="33"/>
                  </a:lnTo>
                  <a:cubicBezTo>
                    <a:pt x="386" y="10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4" name="Google Shape;14461;p91">
              <a:extLst>
                <a:ext uri="{FF2B5EF4-FFF2-40B4-BE49-F238E27FC236}">
                  <a16:creationId xmlns:a16="http://schemas.microsoft.com/office/drawing/2014/main" id="{88A3B60B-8F14-4C48-9C25-480717919366}"/>
                </a:ext>
              </a:extLst>
            </p:cNvPr>
            <p:cNvSpPr/>
            <p:nvPr/>
          </p:nvSpPr>
          <p:spPr>
            <a:xfrm>
              <a:off x="1915147" y="3348218"/>
              <a:ext cx="11080" cy="36089"/>
            </a:xfrm>
            <a:custGeom>
              <a:avLst/>
              <a:gdLst/>
              <a:ahLst/>
              <a:cxnLst/>
              <a:rect l="l" t="t" r="r" b="b"/>
              <a:pathLst>
                <a:path w="424" h="1381" extrusionOk="0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1164"/>
                  </a:lnTo>
                  <a:cubicBezTo>
                    <a:pt x="1" y="1309"/>
                    <a:pt x="106" y="1381"/>
                    <a:pt x="212" y="1381"/>
                  </a:cubicBezTo>
                  <a:cubicBezTo>
                    <a:pt x="318" y="1381"/>
                    <a:pt x="424" y="1309"/>
                    <a:pt x="424" y="1164"/>
                  </a:cubicBezTo>
                  <a:lnTo>
                    <a:pt x="424" y="21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5" name="Google Shape;14462;p91">
              <a:extLst>
                <a:ext uri="{FF2B5EF4-FFF2-40B4-BE49-F238E27FC236}">
                  <a16:creationId xmlns:a16="http://schemas.microsoft.com/office/drawing/2014/main" id="{C0ED36A3-BBDA-D54D-B809-114D38299D32}"/>
                </a:ext>
              </a:extLst>
            </p:cNvPr>
            <p:cNvSpPr/>
            <p:nvPr/>
          </p:nvSpPr>
          <p:spPr>
            <a:xfrm>
              <a:off x="1839363" y="3367399"/>
              <a:ext cx="27126" cy="32796"/>
            </a:xfrm>
            <a:custGeom>
              <a:avLst/>
              <a:gdLst/>
              <a:ahLst/>
              <a:cxnLst/>
              <a:rect l="l" t="t" r="r" b="b"/>
              <a:pathLst>
                <a:path w="1038" h="1255" extrusionOk="0">
                  <a:moveTo>
                    <a:pt x="287" y="1"/>
                  </a:moveTo>
                  <a:cubicBezTo>
                    <a:pt x="142" y="1"/>
                    <a:pt x="1" y="154"/>
                    <a:pt x="93" y="325"/>
                  </a:cubicBezTo>
                  <a:lnTo>
                    <a:pt x="574" y="1142"/>
                  </a:lnTo>
                  <a:cubicBezTo>
                    <a:pt x="616" y="1221"/>
                    <a:pt x="683" y="1254"/>
                    <a:pt x="750" y="1254"/>
                  </a:cubicBezTo>
                  <a:cubicBezTo>
                    <a:pt x="894" y="1254"/>
                    <a:pt x="1038" y="1101"/>
                    <a:pt x="939" y="930"/>
                  </a:cubicBezTo>
                  <a:lnTo>
                    <a:pt x="468" y="113"/>
                  </a:lnTo>
                  <a:cubicBezTo>
                    <a:pt x="422" y="34"/>
                    <a:pt x="354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6" name="Google Shape;14463;p91">
              <a:extLst>
                <a:ext uri="{FF2B5EF4-FFF2-40B4-BE49-F238E27FC236}">
                  <a16:creationId xmlns:a16="http://schemas.microsoft.com/office/drawing/2014/main" id="{6D408D8B-9FE0-8546-85D3-B07B691F98E4}"/>
                </a:ext>
              </a:extLst>
            </p:cNvPr>
            <p:cNvSpPr/>
            <p:nvPr/>
          </p:nvSpPr>
          <p:spPr>
            <a:xfrm>
              <a:off x="1783988" y="3420997"/>
              <a:ext cx="37971" cy="23754"/>
            </a:xfrm>
            <a:custGeom>
              <a:avLst/>
              <a:gdLst/>
              <a:ahLst/>
              <a:cxnLst/>
              <a:rect l="l" t="t" r="r" b="b"/>
              <a:pathLst>
                <a:path w="1453" h="909" extrusionOk="0">
                  <a:moveTo>
                    <a:pt x="310" y="1"/>
                  </a:moveTo>
                  <a:cubicBezTo>
                    <a:pt x="118" y="1"/>
                    <a:pt x="1" y="285"/>
                    <a:pt x="212" y="399"/>
                  </a:cubicBezTo>
                  <a:lnTo>
                    <a:pt x="1029" y="880"/>
                  </a:lnTo>
                  <a:cubicBezTo>
                    <a:pt x="1067" y="900"/>
                    <a:pt x="1104" y="909"/>
                    <a:pt x="1138" y="909"/>
                  </a:cubicBezTo>
                  <a:cubicBezTo>
                    <a:pt x="1332" y="909"/>
                    <a:pt x="1453" y="627"/>
                    <a:pt x="1241" y="505"/>
                  </a:cubicBezTo>
                  <a:lnTo>
                    <a:pt x="423" y="33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7" name="Google Shape;14464;p91">
              <a:extLst>
                <a:ext uri="{FF2B5EF4-FFF2-40B4-BE49-F238E27FC236}">
                  <a16:creationId xmlns:a16="http://schemas.microsoft.com/office/drawing/2014/main" id="{79217DDC-8495-BE4D-86B1-35008ECDC796}"/>
                </a:ext>
              </a:extLst>
            </p:cNvPr>
            <p:cNvSpPr/>
            <p:nvPr/>
          </p:nvSpPr>
          <p:spPr>
            <a:xfrm>
              <a:off x="1764389" y="3494716"/>
              <a:ext cx="37971" cy="11106"/>
            </a:xfrm>
            <a:custGeom>
              <a:avLst/>
              <a:gdLst/>
              <a:ahLst/>
              <a:cxnLst/>
              <a:rect l="l" t="t" r="r" b="b"/>
              <a:pathLst>
                <a:path w="1453" h="425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231" y="424"/>
                  </a:lnTo>
                  <a:cubicBezTo>
                    <a:pt x="1356" y="424"/>
                    <a:pt x="1452" y="328"/>
                    <a:pt x="1452" y="213"/>
                  </a:cubicBezTo>
                  <a:cubicBezTo>
                    <a:pt x="1452" y="97"/>
                    <a:pt x="1356" y="1"/>
                    <a:pt x="1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8" name="Google Shape;14465;p91">
              <a:extLst>
                <a:ext uri="{FF2B5EF4-FFF2-40B4-BE49-F238E27FC236}">
                  <a16:creationId xmlns:a16="http://schemas.microsoft.com/office/drawing/2014/main" id="{351AEF1C-BA73-A54F-BE58-86B42A196BFA}"/>
                </a:ext>
              </a:extLst>
            </p:cNvPr>
            <p:cNvSpPr/>
            <p:nvPr/>
          </p:nvSpPr>
          <p:spPr>
            <a:xfrm>
              <a:off x="2034756" y="3496990"/>
              <a:ext cx="39748" cy="11342"/>
            </a:xfrm>
            <a:custGeom>
              <a:avLst/>
              <a:gdLst/>
              <a:ahLst/>
              <a:cxnLst/>
              <a:rect l="l" t="t" r="r" b="b"/>
              <a:pathLst>
                <a:path w="1521" h="434" extrusionOk="0">
                  <a:moveTo>
                    <a:pt x="289" y="1"/>
                  </a:moveTo>
                  <a:cubicBezTo>
                    <a:pt x="1" y="10"/>
                    <a:pt x="1" y="433"/>
                    <a:pt x="289" y="433"/>
                  </a:cubicBezTo>
                  <a:lnTo>
                    <a:pt x="1241" y="433"/>
                  </a:lnTo>
                  <a:cubicBezTo>
                    <a:pt x="1520" y="433"/>
                    <a:pt x="1520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9" name="Google Shape;14466;p91">
              <a:extLst>
                <a:ext uri="{FF2B5EF4-FFF2-40B4-BE49-F238E27FC236}">
                  <a16:creationId xmlns:a16="http://schemas.microsoft.com/office/drawing/2014/main" id="{BD5023B0-1BF9-5A47-AC1E-25EDAAE9C99F}"/>
                </a:ext>
              </a:extLst>
            </p:cNvPr>
            <p:cNvSpPr/>
            <p:nvPr/>
          </p:nvSpPr>
          <p:spPr>
            <a:xfrm>
              <a:off x="2018684" y="3423009"/>
              <a:ext cx="37448" cy="23754"/>
            </a:xfrm>
            <a:custGeom>
              <a:avLst/>
              <a:gdLst/>
              <a:ahLst/>
              <a:cxnLst/>
              <a:rect l="l" t="t" r="r" b="b"/>
              <a:pathLst>
                <a:path w="1433" h="909" extrusionOk="0">
                  <a:moveTo>
                    <a:pt x="1123" y="1"/>
                  </a:moveTo>
                  <a:cubicBezTo>
                    <a:pt x="1088" y="1"/>
                    <a:pt x="1049" y="11"/>
                    <a:pt x="1010" y="33"/>
                  </a:cubicBezTo>
                  <a:lnTo>
                    <a:pt x="193" y="504"/>
                  </a:lnTo>
                  <a:cubicBezTo>
                    <a:pt x="1" y="620"/>
                    <a:pt x="77" y="908"/>
                    <a:pt x="299" y="908"/>
                  </a:cubicBezTo>
                  <a:cubicBezTo>
                    <a:pt x="337" y="908"/>
                    <a:pt x="366" y="899"/>
                    <a:pt x="404" y="879"/>
                  </a:cubicBezTo>
                  <a:lnTo>
                    <a:pt x="1222" y="399"/>
                  </a:lnTo>
                  <a:cubicBezTo>
                    <a:pt x="1433" y="285"/>
                    <a:pt x="1315" y="1"/>
                    <a:pt x="1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0" name="Google Shape;14467;p91">
              <a:extLst>
                <a:ext uri="{FF2B5EF4-FFF2-40B4-BE49-F238E27FC236}">
                  <a16:creationId xmlns:a16="http://schemas.microsoft.com/office/drawing/2014/main" id="{D8065298-C803-F642-8090-5E3E439F640C}"/>
                </a:ext>
              </a:extLst>
            </p:cNvPr>
            <p:cNvSpPr/>
            <p:nvPr/>
          </p:nvSpPr>
          <p:spPr>
            <a:xfrm>
              <a:off x="1974573" y="3368627"/>
              <a:ext cx="26054" cy="32822"/>
            </a:xfrm>
            <a:custGeom>
              <a:avLst/>
              <a:gdLst/>
              <a:ahLst/>
              <a:cxnLst/>
              <a:rect l="l" t="t" r="r" b="b"/>
              <a:pathLst>
                <a:path w="997" h="1256" extrusionOk="0">
                  <a:moveTo>
                    <a:pt x="757" y="0"/>
                  </a:moveTo>
                  <a:cubicBezTo>
                    <a:pt x="683" y="0"/>
                    <a:pt x="612" y="39"/>
                    <a:pt x="573" y="105"/>
                  </a:cubicBezTo>
                  <a:lnTo>
                    <a:pt x="92" y="932"/>
                  </a:lnTo>
                  <a:cubicBezTo>
                    <a:pt x="0" y="1102"/>
                    <a:pt x="142" y="1255"/>
                    <a:pt x="286" y="1255"/>
                  </a:cubicBezTo>
                  <a:cubicBezTo>
                    <a:pt x="354" y="1255"/>
                    <a:pt x="422" y="1222"/>
                    <a:pt x="467" y="1143"/>
                  </a:cubicBezTo>
                  <a:lnTo>
                    <a:pt x="938" y="326"/>
                  </a:lnTo>
                  <a:cubicBezTo>
                    <a:pt x="996" y="220"/>
                    <a:pt x="967" y="85"/>
                    <a:pt x="862" y="28"/>
                  </a:cubicBezTo>
                  <a:cubicBezTo>
                    <a:pt x="828" y="9"/>
                    <a:pt x="792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1" name="Google Shape;14468;p91">
              <a:extLst>
                <a:ext uri="{FF2B5EF4-FFF2-40B4-BE49-F238E27FC236}">
                  <a16:creationId xmlns:a16="http://schemas.microsoft.com/office/drawing/2014/main" id="{9DE1AAED-0266-9740-8F20-6724479EC5B0}"/>
                </a:ext>
              </a:extLst>
            </p:cNvPr>
            <p:cNvSpPr/>
            <p:nvPr userDrawn="1"/>
          </p:nvSpPr>
          <p:spPr>
            <a:xfrm>
              <a:off x="1820914" y="3408009"/>
              <a:ext cx="218651" cy="273450"/>
            </a:xfrm>
            <a:custGeom>
              <a:avLst/>
              <a:gdLst/>
              <a:ahLst/>
              <a:cxnLst/>
              <a:rect l="l" t="t" r="r" b="b"/>
              <a:pathLst>
                <a:path w="8367" h="10464" extrusionOk="0">
                  <a:moveTo>
                    <a:pt x="3813" y="0"/>
                  </a:moveTo>
                  <a:cubicBezTo>
                    <a:pt x="2378" y="0"/>
                    <a:pt x="1085" y="876"/>
                    <a:pt x="549" y="2213"/>
                  </a:cubicBezTo>
                  <a:cubicBezTo>
                    <a:pt x="1" y="3579"/>
                    <a:pt x="366" y="5136"/>
                    <a:pt x="1453" y="6127"/>
                  </a:cubicBezTo>
                  <a:cubicBezTo>
                    <a:pt x="1885" y="6521"/>
                    <a:pt x="2126" y="7088"/>
                    <a:pt x="2126" y="7675"/>
                  </a:cubicBezTo>
                  <a:lnTo>
                    <a:pt x="2126" y="9868"/>
                  </a:lnTo>
                  <a:cubicBezTo>
                    <a:pt x="2126" y="10194"/>
                    <a:pt x="2385" y="10464"/>
                    <a:pt x="2722" y="10464"/>
                  </a:cubicBezTo>
                  <a:lnTo>
                    <a:pt x="4905" y="10464"/>
                  </a:lnTo>
                  <a:cubicBezTo>
                    <a:pt x="5241" y="10464"/>
                    <a:pt x="5511" y="10194"/>
                    <a:pt x="5511" y="9868"/>
                  </a:cubicBezTo>
                  <a:lnTo>
                    <a:pt x="5511" y="7665"/>
                  </a:lnTo>
                  <a:cubicBezTo>
                    <a:pt x="5511" y="7069"/>
                    <a:pt x="5761" y="6502"/>
                    <a:pt x="6203" y="6108"/>
                  </a:cubicBezTo>
                  <a:cubicBezTo>
                    <a:pt x="8367" y="4108"/>
                    <a:pt x="7270" y="492"/>
                    <a:pt x="4357" y="40"/>
                  </a:cubicBezTo>
                  <a:cubicBezTo>
                    <a:pt x="4203" y="21"/>
                    <a:pt x="4049" y="1"/>
                    <a:pt x="3905" y="1"/>
                  </a:cubicBezTo>
                  <a:cubicBezTo>
                    <a:pt x="3874" y="1"/>
                    <a:pt x="3843" y="0"/>
                    <a:pt x="3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2" name="Google Shape;14470;p91">
              <a:extLst>
                <a:ext uri="{FF2B5EF4-FFF2-40B4-BE49-F238E27FC236}">
                  <a16:creationId xmlns:a16="http://schemas.microsoft.com/office/drawing/2014/main" id="{6CE2DDED-C3E7-6342-AC1F-FA6FAB0E94D5}"/>
                </a:ext>
              </a:extLst>
            </p:cNvPr>
            <p:cNvSpPr/>
            <p:nvPr/>
          </p:nvSpPr>
          <p:spPr>
            <a:xfrm>
              <a:off x="1865652" y="3465579"/>
              <a:ext cx="110096" cy="16129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885" y="424"/>
                  </a:moveTo>
                  <a:cubicBezTo>
                    <a:pt x="1106" y="424"/>
                    <a:pt x="1289" y="606"/>
                    <a:pt x="1289" y="828"/>
                  </a:cubicBezTo>
                  <a:lnTo>
                    <a:pt x="1289" y="1241"/>
                  </a:lnTo>
                  <a:lnTo>
                    <a:pt x="837" y="1241"/>
                  </a:lnTo>
                  <a:cubicBezTo>
                    <a:pt x="289" y="1241"/>
                    <a:pt x="289" y="424"/>
                    <a:pt x="837" y="424"/>
                  </a:cubicBezTo>
                  <a:close/>
                  <a:moveTo>
                    <a:pt x="3385" y="424"/>
                  </a:moveTo>
                  <a:cubicBezTo>
                    <a:pt x="3924" y="424"/>
                    <a:pt x="3924" y="1241"/>
                    <a:pt x="3385" y="1241"/>
                  </a:cubicBezTo>
                  <a:lnTo>
                    <a:pt x="2924" y="1241"/>
                  </a:lnTo>
                  <a:lnTo>
                    <a:pt x="2924" y="828"/>
                  </a:lnTo>
                  <a:cubicBezTo>
                    <a:pt x="2924" y="606"/>
                    <a:pt x="3106" y="424"/>
                    <a:pt x="3327" y="424"/>
                  </a:cubicBezTo>
                  <a:close/>
                  <a:moveTo>
                    <a:pt x="837" y="1"/>
                  </a:moveTo>
                  <a:cubicBezTo>
                    <a:pt x="375" y="1"/>
                    <a:pt x="0" y="376"/>
                    <a:pt x="0" y="837"/>
                  </a:cubicBezTo>
                  <a:cubicBezTo>
                    <a:pt x="0" y="1289"/>
                    <a:pt x="375" y="1664"/>
                    <a:pt x="837" y="1664"/>
                  </a:cubicBezTo>
                  <a:lnTo>
                    <a:pt x="1289" y="1664"/>
                  </a:lnTo>
                  <a:lnTo>
                    <a:pt x="1289" y="3395"/>
                  </a:lnTo>
                  <a:cubicBezTo>
                    <a:pt x="1289" y="3534"/>
                    <a:pt x="1395" y="3604"/>
                    <a:pt x="1500" y="3604"/>
                  </a:cubicBezTo>
                  <a:cubicBezTo>
                    <a:pt x="1606" y="3604"/>
                    <a:pt x="1712" y="3534"/>
                    <a:pt x="1712" y="3395"/>
                  </a:cubicBezTo>
                  <a:lnTo>
                    <a:pt x="1712" y="1664"/>
                  </a:lnTo>
                  <a:lnTo>
                    <a:pt x="2501" y="1664"/>
                  </a:lnTo>
                  <a:lnTo>
                    <a:pt x="2501" y="5962"/>
                  </a:lnTo>
                  <a:cubicBezTo>
                    <a:pt x="2501" y="6102"/>
                    <a:pt x="2606" y="6172"/>
                    <a:pt x="2712" y="6172"/>
                  </a:cubicBezTo>
                  <a:cubicBezTo>
                    <a:pt x="2818" y="6172"/>
                    <a:pt x="2924" y="6102"/>
                    <a:pt x="2924" y="5962"/>
                  </a:cubicBezTo>
                  <a:lnTo>
                    <a:pt x="2924" y="1664"/>
                  </a:lnTo>
                  <a:lnTo>
                    <a:pt x="3385" y="1664"/>
                  </a:lnTo>
                  <a:cubicBezTo>
                    <a:pt x="3847" y="1664"/>
                    <a:pt x="4212" y="1289"/>
                    <a:pt x="4212" y="837"/>
                  </a:cubicBezTo>
                  <a:cubicBezTo>
                    <a:pt x="4212" y="376"/>
                    <a:pt x="3847" y="1"/>
                    <a:pt x="3385" y="1"/>
                  </a:cubicBezTo>
                  <a:lnTo>
                    <a:pt x="3327" y="1"/>
                  </a:lnTo>
                  <a:cubicBezTo>
                    <a:pt x="2876" y="1"/>
                    <a:pt x="2501" y="376"/>
                    <a:pt x="2501" y="828"/>
                  </a:cubicBezTo>
                  <a:lnTo>
                    <a:pt x="2501" y="1241"/>
                  </a:lnTo>
                  <a:lnTo>
                    <a:pt x="1712" y="1241"/>
                  </a:lnTo>
                  <a:lnTo>
                    <a:pt x="1712" y="828"/>
                  </a:lnTo>
                  <a:cubicBezTo>
                    <a:pt x="1712" y="376"/>
                    <a:pt x="1337" y="1"/>
                    <a:pt x="87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3" name="Google Shape;14471;p91">
              <a:extLst>
                <a:ext uri="{FF2B5EF4-FFF2-40B4-BE49-F238E27FC236}">
                  <a16:creationId xmlns:a16="http://schemas.microsoft.com/office/drawing/2014/main" id="{DA3B1042-6AC0-0245-A655-8C236B7274C5}"/>
                </a:ext>
              </a:extLst>
            </p:cNvPr>
            <p:cNvSpPr/>
            <p:nvPr/>
          </p:nvSpPr>
          <p:spPr>
            <a:xfrm>
              <a:off x="1899311" y="3570866"/>
              <a:ext cx="11080" cy="55950"/>
            </a:xfrm>
            <a:custGeom>
              <a:avLst/>
              <a:gdLst/>
              <a:ahLst/>
              <a:cxnLst/>
              <a:rect l="l" t="t" r="r" b="b"/>
              <a:pathLst>
                <a:path w="424" h="2141" extrusionOk="0">
                  <a:moveTo>
                    <a:pt x="212" y="1"/>
                  </a:moveTo>
                  <a:cubicBezTo>
                    <a:pt x="97" y="1"/>
                    <a:pt x="1" y="97"/>
                    <a:pt x="1" y="222"/>
                  </a:cubicBezTo>
                  <a:lnTo>
                    <a:pt x="1" y="1924"/>
                  </a:lnTo>
                  <a:cubicBezTo>
                    <a:pt x="1" y="2068"/>
                    <a:pt x="107" y="2140"/>
                    <a:pt x="212" y="2140"/>
                  </a:cubicBezTo>
                  <a:cubicBezTo>
                    <a:pt x="318" y="2140"/>
                    <a:pt x="424" y="2068"/>
                    <a:pt x="424" y="1924"/>
                  </a:cubicBezTo>
                  <a:lnTo>
                    <a:pt x="424" y="22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4" name="Google Shape;14473;p91">
              <a:extLst>
                <a:ext uri="{FF2B5EF4-FFF2-40B4-BE49-F238E27FC236}">
                  <a16:creationId xmlns:a16="http://schemas.microsoft.com/office/drawing/2014/main" id="{AFB936E7-4D18-0E41-AFB3-3DF58B4517D1}"/>
                </a:ext>
              </a:extLst>
            </p:cNvPr>
            <p:cNvSpPr/>
            <p:nvPr/>
          </p:nvSpPr>
          <p:spPr>
            <a:xfrm>
              <a:off x="1891524" y="3678663"/>
              <a:ext cx="58328" cy="36220"/>
            </a:xfrm>
            <a:custGeom>
              <a:avLst/>
              <a:gdLst/>
              <a:ahLst/>
              <a:cxnLst/>
              <a:rect l="l" t="t" r="r" b="b"/>
              <a:pathLst>
                <a:path w="2232" h="1386" extrusionOk="0">
                  <a:moveTo>
                    <a:pt x="1" y="1"/>
                  </a:moveTo>
                  <a:lnTo>
                    <a:pt x="1" y="270"/>
                  </a:lnTo>
                  <a:cubicBezTo>
                    <a:pt x="1" y="886"/>
                    <a:pt x="501" y="1386"/>
                    <a:pt x="1116" y="1386"/>
                  </a:cubicBezTo>
                  <a:cubicBezTo>
                    <a:pt x="1732" y="1386"/>
                    <a:pt x="2232" y="886"/>
                    <a:pt x="2232" y="270"/>
                  </a:cubicBezTo>
                  <a:lnTo>
                    <a:pt x="2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5" name="Google Shape;14474;p91">
              <a:extLst>
                <a:ext uri="{FF2B5EF4-FFF2-40B4-BE49-F238E27FC236}">
                  <a16:creationId xmlns:a16="http://schemas.microsoft.com/office/drawing/2014/main" id="{B783BB4C-E6DB-9844-9CD8-064C61749550}"/>
                </a:ext>
              </a:extLst>
            </p:cNvPr>
            <p:cNvSpPr/>
            <p:nvPr/>
          </p:nvSpPr>
          <p:spPr>
            <a:xfrm>
              <a:off x="1876210" y="3611842"/>
              <a:ext cx="88720" cy="34939"/>
            </a:xfrm>
            <a:custGeom>
              <a:avLst/>
              <a:gdLst/>
              <a:ahLst/>
              <a:cxnLst/>
              <a:rect l="l" t="t" r="r" b="b"/>
              <a:pathLst>
                <a:path w="3395" h="1337" extrusionOk="0">
                  <a:moveTo>
                    <a:pt x="0" y="0"/>
                  </a:moveTo>
                  <a:lnTo>
                    <a:pt x="0" y="1337"/>
                  </a:lnTo>
                  <a:lnTo>
                    <a:pt x="3395" y="1337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6" name="Google Shape;14475;p91">
              <a:extLst>
                <a:ext uri="{FF2B5EF4-FFF2-40B4-BE49-F238E27FC236}">
                  <a16:creationId xmlns:a16="http://schemas.microsoft.com/office/drawing/2014/main" id="{69EBD367-A434-1A42-878B-D059C8D8A006}"/>
                </a:ext>
              </a:extLst>
            </p:cNvPr>
            <p:cNvSpPr/>
            <p:nvPr/>
          </p:nvSpPr>
          <p:spPr>
            <a:xfrm>
              <a:off x="1876445" y="3646755"/>
              <a:ext cx="88485" cy="34965"/>
            </a:xfrm>
            <a:custGeom>
              <a:avLst/>
              <a:gdLst/>
              <a:ahLst/>
              <a:cxnLst/>
              <a:rect l="l" t="t" r="r" b="b"/>
              <a:pathLst>
                <a:path w="3386" h="1338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60" y="1337"/>
                    <a:pt x="597" y="1337"/>
                  </a:cubicBezTo>
                  <a:lnTo>
                    <a:pt x="2780" y="1337"/>
                  </a:lnTo>
                  <a:cubicBezTo>
                    <a:pt x="3116" y="1337"/>
                    <a:pt x="3386" y="1068"/>
                    <a:pt x="3386" y="732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sp>
        <p:nvSpPr>
          <p:cNvPr id="98" name="Holder 3">
            <a:extLst>
              <a:ext uri="{FF2B5EF4-FFF2-40B4-BE49-F238E27FC236}">
                <a16:creationId xmlns:a16="http://schemas.microsoft.com/office/drawing/2014/main" id="{FA1F2DDD-8C8F-1A4C-B5E9-F5C9353EB1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5399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037B3C9F-64C7-EE5F-FF1A-B2D5268C0B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6570" y="3875088"/>
            <a:ext cx="2819400" cy="1916112"/>
          </a:xfrm>
          <a:prstGeom prst="rect">
            <a:avLst/>
          </a:prstGeom>
        </p:spPr>
        <p:txBody>
          <a:bodyPr>
            <a:normAutofit/>
          </a:bodyPr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100" name="Holder 3">
            <a:extLst>
              <a:ext uri="{FF2B5EF4-FFF2-40B4-BE49-F238E27FC236}">
                <a16:creationId xmlns:a16="http://schemas.microsoft.com/office/drawing/2014/main" id="{30854921-BAC7-2A4E-9AB7-6DB039CDBF7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37506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7B0C93-ACC2-D34F-A35E-E01B06B77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7075" y="3875088"/>
            <a:ext cx="2819400" cy="1916112"/>
          </a:xfrm>
          <a:prstGeom prst="rect">
            <a:avLst/>
          </a:prstGeom>
        </p:spPr>
        <p:txBody>
          <a:bodyPr>
            <a:normAutofit/>
          </a:bodyPr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102" name="Holder 3">
            <a:extLst>
              <a:ext uri="{FF2B5EF4-FFF2-40B4-BE49-F238E27FC236}">
                <a16:creationId xmlns:a16="http://schemas.microsoft.com/office/drawing/2014/main" id="{1184B15B-754B-F84A-AD33-F219C311602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844232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104" name="Text Placeholder 8">
            <a:extLst>
              <a:ext uri="{FF2B5EF4-FFF2-40B4-BE49-F238E27FC236}">
                <a16:creationId xmlns:a16="http://schemas.microsoft.com/office/drawing/2014/main" id="{35682D8D-0C58-604A-99C3-C4D04CE797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3801" y="3875088"/>
            <a:ext cx="2819400" cy="1916112"/>
          </a:xfrm>
          <a:prstGeom prst="rect">
            <a:avLst/>
          </a:prstGeom>
        </p:spPr>
        <p:txBody>
          <a:bodyPr/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32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50" name="Holder 4">
            <a:extLst>
              <a:ext uri="{FF2B5EF4-FFF2-40B4-BE49-F238E27FC236}">
                <a16:creationId xmlns:a16="http://schemas.microsoft.com/office/drawing/2014/main" id="{02BDCE2A-25ED-E5BE-8D98-ADFBCF4BC6C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05" name="Picture 104" descr="NorQuest College crest">
            <a:extLst>
              <a:ext uri="{FF2B5EF4-FFF2-40B4-BE49-F238E27FC236}">
                <a16:creationId xmlns:a16="http://schemas.microsoft.com/office/drawing/2014/main" id="{E304F15D-62A7-C44A-9ECB-4AB080D4EE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49" name="object 3">
            <a:extLst>
              <a:ext uri="{FF2B5EF4-FFF2-40B4-BE49-F238E27FC236}">
                <a16:creationId xmlns:a16="http://schemas.microsoft.com/office/drawing/2014/main" id="{41472809-C62E-ED4D-BB43-55ADE684C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">
            <a:extLst>
              <a:ext uri="{FF2B5EF4-FFF2-40B4-BE49-F238E27FC236}">
                <a16:creationId xmlns:a16="http://schemas.microsoft.com/office/drawing/2014/main" id="{D1B7ACD5-BB2F-1549-BC93-CC387D9F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3255" y="4495800"/>
            <a:ext cx="4962525" cy="4900930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FFB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93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A80E9E2-62F2-5875-B958-B047E9CED6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2895600"/>
            <a:ext cx="5638800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0" i="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5C1D2E5-F8FA-D835-9FDF-D2FC44D55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886200"/>
            <a:ext cx="53340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Optional subtitle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924917-66EA-F0E3-9958-DCA39FC842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88319"/>
            <a:ext cx="2209800" cy="437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Month day, 2020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8F9E8A-3DA8-FF4A-3239-449C805F7D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0400" y="5768441"/>
            <a:ext cx="6192838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Optional presentation team names goes here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8C0FDE3B-A832-31AE-9898-254EF882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2000" y="-3581400"/>
            <a:ext cx="5486400" cy="5418303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26D7DCC-1A13-9BE6-942B-4D18035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9429" y="5867400"/>
            <a:ext cx="2368550" cy="2326640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NorQuest College logo">
            <a:extLst>
              <a:ext uri="{FF2B5EF4-FFF2-40B4-BE49-F238E27FC236}">
                <a16:creationId xmlns:a16="http://schemas.microsoft.com/office/drawing/2014/main" id="{31C129AC-3231-93B8-2CD5-4C58E7D21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04" y="449440"/>
            <a:ext cx="2099974" cy="5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6D4243-2B26-3146-9F19-51818FB20F39}"/>
              </a:ext>
            </a:extLst>
          </p:cNvPr>
          <p:cNvCxnSpPr/>
          <p:nvPr userDrawn="1"/>
        </p:nvCxnSpPr>
        <p:spPr>
          <a:xfrm>
            <a:off x="2057400" y="3536398"/>
            <a:ext cx="8077200" cy="0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Google Shape;3036;p49">
            <a:extLst>
              <a:ext uri="{FF2B5EF4-FFF2-40B4-BE49-F238E27FC236}">
                <a16:creationId xmlns:a16="http://schemas.microsoft.com/office/drawing/2014/main" id="{7C21D21D-EB70-5F4C-B68F-6539C11D2CEC}"/>
              </a:ext>
            </a:extLst>
          </p:cNvPr>
          <p:cNvSpPr/>
          <p:nvPr userDrawn="1"/>
        </p:nvSpPr>
        <p:spPr>
          <a:xfrm>
            <a:off x="993751" y="2424600"/>
            <a:ext cx="2223600" cy="2223600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53" name="Google Shape;3036;p49">
            <a:extLst>
              <a:ext uri="{FF2B5EF4-FFF2-40B4-BE49-F238E27FC236}">
                <a16:creationId xmlns:a16="http://schemas.microsoft.com/office/drawing/2014/main" id="{27E15911-3058-0A4F-A0D3-8AEEC7324B68}"/>
              </a:ext>
            </a:extLst>
          </p:cNvPr>
          <p:cNvSpPr/>
          <p:nvPr userDrawn="1"/>
        </p:nvSpPr>
        <p:spPr>
          <a:xfrm>
            <a:off x="4710600" y="2424600"/>
            <a:ext cx="2223600" cy="22236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55" name="Google Shape;3036;p49">
            <a:extLst>
              <a:ext uri="{FF2B5EF4-FFF2-40B4-BE49-F238E27FC236}">
                <a16:creationId xmlns:a16="http://schemas.microsoft.com/office/drawing/2014/main" id="{402A24D0-95EF-D44D-A13C-E29E257B3025}"/>
              </a:ext>
            </a:extLst>
          </p:cNvPr>
          <p:cNvSpPr/>
          <p:nvPr userDrawn="1"/>
        </p:nvSpPr>
        <p:spPr>
          <a:xfrm>
            <a:off x="8427449" y="2424600"/>
            <a:ext cx="2223600" cy="2223600"/>
          </a:xfrm>
          <a:prstGeom prst="ellipse">
            <a:avLst/>
          </a:prstGeom>
          <a:solidFill>
            <a:srgbClr val="702F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57" name="Picture 56" descr="NorQuest College crest">
            <a:extLst>
              <a:ext uri="{FF2B5EF4-FFF2-40B4-BE49-F238E27FC236}">
                <a16:creationId xmlns:a16="http://schemas.microsoft.com/office/drawing/2014/main" id="{3EEE1AAD-25CF-FA40-8A8D-5569D36CC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5612-EE35-C24C-93F3-235D4444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B000BC-4FD2-CF4F-8107-5728EB6810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0F815A-FD71-2E41-BF69-FF16073561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7ED0FB4-9656-FC4B-8C5F-0126B7D46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Holder 4">
            <a:extLst>
              <a:ext uri="{FF2B5EF4-FFF2-40B4-BE49-F238E27FC236}">
                <a16:creationId xmlns:a16="http://schemas.microsoft.com/office/drawing/2014/main" id="{5864B0AE-96EA-6E24-4AB7-E395AB18BB8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53182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94293C-D4BE-DA44-8D00-BE5DB0384567}"/>
              </a:ext>
            </a:extLst>
          </p:cNvPr>
          <p:cNvCxnSpPr/>
          <p:nvPr userDrawn="1"/>
        </p:nvCxnSpPr>
        <p:spPr>
          <a:xfrm>
            <a:off x="2057400" y="3536398"/>
            <a:ext cx="8077200" cy="0"/>
          </a:xfrm>
          <a:prstGeom prst="line">
            <a:avLst/>
          </a:prstGeom>
          <a:ln w="44450">
            <a:solidFill>
              <a:srgbClr val="22222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3036;p49">
            <a:extLst>
              <a:ext uri="{FF2B5EF4-FFF2-40B4-BE49-F238E27FC236}">
                <a16:creationId xmlns:a16="http://schemas.microsoft.com/office/drawing/2014/main" id="{E3E5DB2D-3816-9944-B224-1C15FBC62B64}"/>
              </a:ext>
            </a:extLst>
          </p:cNvPr>
          <p:cNvSpPr/>
          <p:nvPr userDrawn="1"/>
        </p:nvSpPr>
        <p:spPr>
          <a:xfrm>
            <a:off x="993751" y="2424600"/>
            <a:ext cx="2223600" cy="2223600"/>
          </a:xfrm>
          <a:prstGeom prst="round2DiagRect">
            <a:avLst/>
          </a:prstGeom>
          <a:solidFill>
            <a:srgbClr val="FF8F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18" name="Google Shape;3036;p49">
            <a:extLst>
              <a:ext uri="{FF2B5EF4-FFF2-40B4-BE49-F238E27FC236}">
                <a16:creationId xmlns:a16="http://schemas.microsoft.com/office/drawing/2014/main" id="{1C09CC42-9113-2D4C-BC81-D1A084BC7825}"/>
              </a:ext>
            </a:extLst>
          </p:cNvPr>
          <p:cNvSpPr/>
          <p:nvPr userDrawn="1"/>
        </p:nvSpPr>
        <p:spPr>
          <a:xfrm>
            <a:off x="4710600" y="2424600"/>
            <a:ext cx="2223600" cy="2223600"/>
          </a:xfrm>
          <a:prstGeom prst="round2DiagRect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0" name="Google Shape;3036;p49">
            <a:extLst>
              <a:ext uri="{FF2B5EF4-FFF2-40B4-BE49-F238E27FC236}">
                <a16:creationId xmlns:a16="http://schemas.microsoft.com/office/drawing/2014/main" id="{FA9E024C-396C-D242-9364-7FA76759DD14}"/>
              </a:ext>
            </a:extLst>
          </p:cNvPr>
          <p:cNvSpPr/>
          <p:nvPr userDrawn="1"/>
        </p:nvSpPr>
        <p:spPr>
          <a:xfrm>
            <a:off x="8427449" y="2424600"/>
            <a:ext cx="2223600" cy="2223600"/>
          </a:xfrm>
          <a:prstGeom prst="round2DiagRect">
            <a:avLst/>
          </a:prstGeom>
          <a:solidFill>
            <a:srgbClr val="FFB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22" name="Picture 21" descr="NorQuest College crest">
            <a:extLst>
              <a:ext uri="{FF2B5EF4-FFF2-40B4-BE49-F238E27FC236}">
                <a16:creationId xmlns:a16="http://schemas.microsoft.com/office/drawing/2014/main" id="{85069680-0821-3045-B362-FCD7F91E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FDA30C-D3CB-0A4B-BB4D-46C54C15C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6F652D-5202-194D-8CA3-1B92DA40B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448A6BD-FA2E-994F-8195-41ADEB80A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7691F39-8A21-0E48-96FF-B61BBF29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older 4">
            <a:extLst>
              <a:ext uri="{FF2B5EF4-FFF2-40B4-BE49-F238E27FC236}">
                <a16:creationId xmlns:a16="http://schemas.microsoft.com/office/drawing/2014/main" id="{18E9CD52-144A-D78E-99B5-ADA6DAF9EC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73872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6CE299-68C5-D14A-A645-9FD345060ACE}"/>
              </a:ext>
            </a:extLst>
          </p:cNvPr>
          <p:cNvCxnSpPr/>
          <p:nvPr userDrawn="1"/>
        </p:nvCxnSpPr>
        <p:spPr>
          <a:xfrm>
            <a:off x="2057400" y="3550198"/>
            <a:ext cx="8077200" cy="0"/>
          </a:xfrm>
          <a:prstGeom prst="line">
            <a:avLst/>
          </a:prstGeom>
          <a:ln w="349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Google Shape;3036;p49">
            <a:extLst>
              <a:ext uri="{FF2B5EF4-FFF2-40B4-BE49-F238E27FC236}">
                <a16:creationId xmlns:a16="http://schemas.microsoft.com/office/drawing/2014/main" id="{EDC34E39-7557-5C49-B7FD-1375A6F1E943}"/>
              </a:ext>
            </a:extLst>
          </p:cNvPr>
          <p:cNvSpPr/>
          <p:nvPr userDrawn="1"/>
        </p:nvSpPr>
        <p:spPr>
          <a:xfrm>
            <a:off x="993751" y="2438400"/>
            <a:ext cx="2223600" cy="2223600"/>
          </a:xfrm>
          <a:prstGeom prst="teardrop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5" name="Google Shape;3036;p49">
            <a:extLst>
              <a:ext uri="{FF2B5EF4-FFF2-40B4-BE49-F238E27FC236}">
                <a16:creationId xmlns:a16="http://schemas.microsoft.com/office/drawing/2014/main" id="{03FC0E0B-224D-674F-8309-DFD33DE1A333}"/>
              </a:ext>
            </a:extLst>
          </p:cNvPr>
          <p:cNvSpPr/>
          <p:nvPr userDrawn="1"/>
        </p:nvSpPr>
        <p:spPr>
          <a:xfrm>
            <a:off x="4710600" y="2438400"/>
            <a:ext cx="2223600" cy="2223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7" name="Google Shape;3036;p49">
            <a:extLst>
              <a:ext uri="{FF2B5EF4-FFF2-40B4-BE49-F238E27FC236}">
                <a16:creationId xmlns:a16="http://schemas.microsoft.com/office/drawing/2014/main" id="{C25FD6DA-3EF8-AF4A-A045-ECEE6B0571EA}"/>
              </a:ext>
            </a:extLst>
          </p:cNvPr>
          <p:cNvSpPr/>
          <p:nvPr userDrawn="1"/>
        </p:nvSpPr>
        <p:spPr>
          <a:xfrm flipH="1">
            <a:off x="8427449" y="2438400"/>
            <a:ext cx="2223600" cy="2223600"/>
          </a:xfrm>
          <a:prstGeom prst="teardrop">
            <a:avLst/>
          </a:prstGeom>
          <a:solidFill>
            <a:srgbClr val="702F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29" name="Picture 28" descr="NorQuest College crest">
            <a:extLst>
              <a:ext uri="{FF2B5EF4-FFF2-40B4-BE49-F238E27FC236}">
                <a16:creationId xmlns:a16="http://schemas.microsoft.com/office/drawing/2014/main" id="{C6805A77-3550-914F-86ED-4E8778334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1CD5E66-0526-8647-A270-99449BB15C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48B5DAA-F4B0-084E-8815-A0E769D54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66257B-26E7-1340-A40A-2F7C230D47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A0602E0F-BF22-9D47-B98D-8FF0776B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Holder 4">
            <a:extLst>
              <a:ext uri="{FF2B5EF4-FFF2-40B4-BE49-F238E27FC236}">
                <a16:creationId xmlns:a16="http://schemas.microsoft.com/office/drawing/2014/main" id="{5364AA90-9905-0731-A8A1-D7CFC0D1DBE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84812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07296-50A2-F04E-83B4-177AEF2EF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2100" y="1524000"/>
            <a:ext cx="18288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0F4BB-1F67-D84B-BABF-2C97C02AA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3124200"/>
            <a:ext cx="6629400" cy="152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Quotation goes here </a:t>
            </a:r>
            <a:r>
              <a:rPr lang="en-US" err="1"/>
              <a:t>sint</a:t>
            </a:r>
            <a:r>
              <a:rPr lang="en-US"/>
              <a:t> et </a:t>
            </a:r>
            <a:r>
              <a:rPr lang="en-US" err="1"/>
              <a:t>faciis</a:t>
            </a:r>
            <a:r>
              <a:rPr lang="en-US"/>
              <a:t> </a:t>
            </a:r>
            <a:r>
              <a:rPr lang="en-US" err="1"/>
              <a:t>estem</a:t>
            </a:r>
            <a:r>
              <a:rPr lang="en-US"/>
              <a:t> </a:t>
            </a:r>
            <a:r>
              <a:rPr lang="en-US" err="1"/>
              <a:t>cor</a:t>
            </a:r>
            <a:r>
              <a:rPr lang="en-US"/>
              <a:t> ma as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dolum</a:t>
            </a:r>
            <a:r>
              <a:rPr lang="en-US"/>
              <a:t> </a:t>
            </a:r>
            <a:r>
              <a:rPr lang="en-US" err="1"/>
              <a:t>sequod</a:t>
            </a:r>
            <a:r>
              <a:rPr lang="en-US"/>
              <a:t> </a:t>
            </a:r>
            <a:r>
              <a:rPr lang="en-US" err="1"/>
              <a:t>mollatem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dus</a:t>
            </a:r>
            <a:r>
              <a:rPr lang="en-US"/>
              <a:t>,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undi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volor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98A1D1-48F3-4746-BCA0-37C44DCE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46529" y="3944339"/>
            <a:ext cx="6132529" cy="613252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NorQuest College crest">
            <a:extLst>
              <a:ext uri="{FF2B5EF4-FFF2-40B4-BE49-F238E27FC236}">
                <a16:creationId xmlns:a16="http://schemas.microsoft.com/office/drawing/2014/main" id="{9BD55621-E542-A147-858B-5694CC878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EA013A-8252-964D-B3DF-8BEFA2B4E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01" y="4648200"/>
            <a:ext cx="12178499" cy="22098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07296-50A2-F04E-83B4-177AEF2EF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19400"/>
            <a:ext cx="112776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$1,000,000.00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0F4BB-1F67-D84B-BABF-2C97C02AA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4800600"/>
            <a:ext cx="6629400" cy="152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Supporting copy goes here </a:t>
            </a:r>
            <a:r>
              <a:rPr lang="en-US" err="1"/>
              <a:t>sint</a:t>
            </a:r>
            <a:r>
              <a:rPr lang="en-US"/>
              <a:t> et </a:t>
            </a:r>
            <a:r>
              <a:rPr lang="en-US" err="1"/>
              <a:t>faciis</a:t>
            </a:r>
            <a:r>
              <a:rPr lang="en-US"/>
              <a:t> </a:t>
            </a:r>
            <a:r>
              <a:rPr lang="en-US" err="1"/>
              <a:t>estem</a:t>
            </a:r>
            <a:r>
              <a:rPr lang="en-US"/>
              <a:t> </a:t>
            </a:r>
            <a:r>
              <a:rPr lang="en-US" err="1"/>
              <a:t>cor</a:t>
            </a:r>
            <a:r>
              <a:rPr lang="en-US"/>
              <a:t> ma as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dolum</a:t>
            </a:r>
            <a:r>
              <a:rPr lang="en-US"/>
              <a:t> </a:t>
            </a:r>
            <a:r>
              <a:rPr lang="en-US" err="1"/>
              <a:t>sequod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98A1D1-48F3-4746-BCA0-37C44DCE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46529" y="3944339"/>
            <a:ext cx="6132529" cy="613252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E9659E13-8559-FE4B-8BA2-BFC5942D2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2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8610600" cy="1676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6ECD2F9-56DA-514E-B89A-819D10CAC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0343" y="-167640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NorQuest College crest">
            <a:extLst>
              <a:ext uri="{FF2B5EF4-FFF2-40B4-BE49-F238E27FC236}">
                <a16:creationId xmlns:a16="http://schemas.microsoft.com/office/drawing/2014/main" id="{4175AA0E-8C8A-A843-A7F5-2807823B2F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9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B67AD0-39AA-BC45-B4D2-B623F9BF68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405" y="24384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86106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NorQuest College crest">
            <a:extLst>
              <a:ext uri="{FF2B5EF4-FFF2-40B4-BE49-F238E27FC236}">
                <a16:creationId xmlns:a16="http://schemas.microsoft.com/office/drawing/2014/main" id="{F427C50B-FC37-2147-BA7C-F37BADD2BF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C521D7B9-C1EE-2E47-86B4-21F94F9BE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46" y="1600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429000"/>
            <a:ext cx="5050775" cy="2743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Picture 134" descr="Two female NorQuest graduates confidently smile and pose for the camera at convocation. Both are wearing NorQuest's red graduate cap and gown.">
            <a:extLst>
              <a:ext uri="{FF2B5EF4-FFF2-40B4-BE49-F238E27FC236}">
                <a16:creationId xmlns:a16="http://schemas.microsoft.com/office/drawing/2014/main" id="{FC42DE49-1DF5-C44C-AF31-57763FFEF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r="16200"/>
          <a:stretch/>
        </p:blipFill>
        <p:spPr>
          <a:xfrm>
            <a:off x="7086600" y="0"/>
            <a:ext cx="3885232" cy="4359592"/>
          </a:xfrm>
          <a:prstGeom prst="rect">
            <a:avLst/>
          </a:prstGeom>
        </p:spPr>
      </p:pic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9C5EEDE6-55BE-FF40-92CE-EF2917A39A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Slide v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89F91887-47FF-6E48-AC8B-0364AA70D5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46" y="1600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429000"/>
            <a:ext cx="5050775" cy="2743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9C5EEDE6-55BE-FF40-92CE-EF2917A39A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3ECB6BEC-7876-2649-8E42-A9B4936E9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24600" y="0"/>
            <a:ext cx="4819650" cy="4606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728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9BA53CF7-E7C3-E447-9D5A-F6A4F99B1F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46" y="2362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60198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Google Shape;2946;p43">
            <a:extLst>
              <a:ext uri="{FF2B5EF4-FFF2-40B4-BE49-F238E27FC236}">
                <a16:creationId xmlns:a16="http://schemas.microsoft.com/office/drawing/2014/main" id="{222A37F8-3E41-A043-B505-11EF0C1DF6C4}"/>
              </a:ext>
            </a:extLst>
          </p:cNvPr>
          <p:cNvPicPr preferRelativeResize="0"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0" b="10601"/>
          <a:stretch/>
        </p:blipFill>
        <p:spPr>
          <a:xfrm>
            <a:off x="7010400" y="718287"/>
            <a:ext cx="4845344" cy="48443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Picture 136" descr="NorQuest College crest">
            <a:extLst>
              <a:ext uri="{FF2B5EF4-FFF2-40B4-BE49-F238E27FC236}">
                <a16:creationId xmlns:a16="http://schemas.microsoft.com/office/drawing/2014/main" id="{5C609030-1770-8C4E-8C71-5968DD4CB6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A80E9E2-62F2-5875-B958-B047E9CED6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2895600"/>
            <a:ext cx="5638800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0" i="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5C1D2E5-F8FA-D835-9FDF-D2FC44D55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886200"/>
            <a:ext cx="53340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Optional subtitle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924917-66EA-F0E3-9958-DCA39FC842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88319"/>
            <a:ext cx="2209800" cy="437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Month day, 2020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8F9E8A-3DA8-FF4A-3239-449C805F7D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0400" y="5768441"/>
            <a:ext cx="6192838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Optional presentation team names goes here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8C0FDE3B-A832-31AE-9898-254EF882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2000" y="-3581400"/>
            <a:ext cx="5486400" cy="5418303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26D7DCC-1A13-9BE6-942B-4D18035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3836" y="6019800"/>
            <a:ext cx="2368550" cy="2326640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chemeClr val="accent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NorQuest College logo">
            <a:extLst>
              <a:ext uri="{FF2B5EF4-FFF2-40B4-BE49-F238E27FC236}">
                <a16:creationId xmlns:a16="http://schemas.microsoft.com/office/drawing/2014/main" id="{31C129AC-3231-93B8-2CD5-4C58E7D21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404" y="449440"/>
            <a:ext cx="2099973" cy="5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Slide v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8584DBC9-709F-CA47-B72A-42FEBA922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46" y="2362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62484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7" name="Picture 136" descr="NorQuest College crest">
            <a:extLst>
              <a:ext uri="{FF2B5EF4-FFF2-40B4-BE49-F238E27FC236}">
                <a16:creationId xmlns:a16="http://schemas.microsoft.com/office/drawing/2014/main" id="{5C609030-1770-8C4E-8C71-5968DD4CB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0982C85F-9437-8949-8C8A-658D67C6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9000" y="568664"/>
            <a:ext cx="4648200" cy="4648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490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C5744ADA-5A53-DA4B-87B3-737857D5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" y="20003"/>
            <a:ext cx="12161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pic>
        <p:nvPicPr>
          <p:cNvPr id="264" name="Picture 263" descr="A group of four NorQuest graduates confidently smile and pose for the camera at convocation. All are wearing NorQuest's red graduate cap and gown.">
            <a:extLst>
              <a:ext uri="{FF2B5EF4-FFF2-40B4-BE49-F238E27FC236}">
                <a16:creationId xmlns:a16="http://schemas.microsoft.com/office/drawing/2014/main" id="{3AB92728-5378-DA45-9AC6-7BD81E45A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24" t="4843" r="28422" b="421"/>
          <a:stretch/>
        </p:blipFill>
        <p:spPr>
          <a:xfrm>
            <a:off x="3352800" y="0"/>
            <a:ext cx="8839200" cy="6858000"/>
          </a:xfrm>
          <a:prstGeom prst="rect">
            <a:avLst/>
          </a:prstGeom>
        </p:spPr>
      </p:pic>
      <p:sp>
        <p:nvSpPr>
          <p:cNvPr id="265" name="Rectangle 264">
            <a:extLst>
              <a:ext uri="{FF2B5EF4-FFF2-40B4-BE49-F238E27FC236}">
                <a16:creationId xmlns:a16="http://schemas.microsoft.com/office/drawing/2014/main" id="{CA0463A3-FAD6-7642-B79C-FCBE8B4E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763"/>
            <a:ext cx="61095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D2CF169-5205-E64C-B6EA-8C9D75A1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671" y="357973"/>
            <a:ext cx="6132529" cy="6132529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85559093-F92E-6947-BFBF-A26F5E7DC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E6975-637A-1EAA-A288-AA356167B4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1812215"/>
            <a:ext cx="4495800" cy="2133600"/>
          </a:xfrm>
        </p:spPr>
        <p:txBody>
          <a:bodyPr/>
          <a:lstStyle>
            <a:lvl1pPr marL="0" indent="0" algn="ctr">
              <a:buNone/>
              <a:defRPr kumimoji="0" lang="en-US" sz="5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</a:defRPr>
            </a:lvl1pPr>
          </a:lstStyle>
          <a:p>
            <a:pPr lvl="0"/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  <a:ea typeface="+mj-ea"/>
                <a:cs typeface="+mj-cs"/>
              </a:rPr>
              <a:t>Header 1 goes 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9C5A-9C8F-FC46-8304-CCAED32E4F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4114800"/>
            <a:ext cx="3571248" cy="1600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2400" b="0" i="1">
                <a:solidFill>
                  <a:schemeClr val="tx1"/>
                </a:solidFill>
                <a:latin typeface="Work Sans Medium" pitchFamily="2" charset="77"/>
              </a:defRPr>
            </a:lvl1pPr>
            <a:lvl2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2pPr>
            <a:lvl3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3pPr>
            <a:lvl4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4pPr>
            <a:lvl5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5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405889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EBA0F34-541F-6841-B319-3320588EB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0"/>
            <a:ext cx="122834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DFE3F433-5617-AE4D-BF06-08A35FDB6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9501" y="0"/>
            <a:ext cx="61586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A0463A3-FAD6-7642-B79C-FCBE8B4E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4763"/>
            <a:ext cx="612474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D2CF169-5205-E64C-B6EA-8C9D75A1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671" y="357973"/>
            <a:ext cx="6132529" cy="6132529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85559093-F92E-6947-BFBF-A26F5E7DC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80B7FE-C973-68C8-1051-592450B9E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1812215"/>
            <a:ext cx="4495800" cy="2133600"/>
          </a:xfrm>
        </p:spPr>
        <p:txBody>
          <a:bodyPr/>
          <a:lstStyle>
            <a:lvl1pPr marL="0" indent="0" algn="ctr">
              <a:buNone/>
              <a:defRPr kumimoji="0" lang="en-US" sz="5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</a:defRPr>
            </a:lvl1pPr>
          </a:lstStyle>
          <a:p>
            <a:pPr lvl="0"/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  <a:ea typeface="+mj-ea"/>
                <a:cs typeface="+mj-cs"/>
              </a:rPr>
              <a:t>Header 1 goes here</a:t>
            </a:r>
            <a:endParaRPr lang="en-US"/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AEE0029D-9CD4-004A-8DBD-6E59BB8597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4114800"/>
            <a:ext cx="3571248" cy="1600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2400" b="0" i="1">
                <a:solidFill>
                  <a:schemeClr val="tx1"/>
                </a:solidFill>
                <a:latin typeface="Work Sans Medium" pitchFamily="2" charset="77"/>
              </a:defRPr>
            </a:lvl1pPr>
            <a:lvl2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2pPr>
            <a:lvl3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3pPr>
            <a:lvl4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4pPr>
            <a:lvl5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5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3471179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Two confident smiling female NorQuest students poses for a selfie on campus, by the front entrance." title="Two NorQuest students">
            <a:extLst>
              <a:ext uri="{FF2B5EF4-FFF2-40B4-BE49-F238E27FC236}">
                <a16:creationId xmlns:a16="http://schemas.microsoft.com/office/drawing/2014/main" id="{E733A96C-E75F-4041-B49B-705E9D6C4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23" y="685800"/>
            <a:ext cx="4341374" cy="2882690"/>
          </a:xfrm>
          <a:prstGeom prst="rect">
            <a:avLst/>
          </a:prstGeom>
        </p:spPr>
      </p:pic>
      <p:pic>
        <p:nvPicPr>
          <p:cNvPr id="132" name="Picture 131" descr="A confident smiling NorQuest student poses on campus, above the atrium." title="NorQuest student">
            <a:extLst>
              <a:ext uri="{FF2B5EF4-FFF2-40B4-BE49-F238E27FC236}">
                <a16:creationId xmlns:a16="http://schemas.microsoft.com/office/drawing/2014/main" id="{674AE89A-CADB-1142-89BC-CF972E1B1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"/>
            <a:ext cx="4567428" cy="685800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9423" y="3721651"/>
            <a:ext cx="6172200" cy="25146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3759" y="3917363"/>
            <a:ext cx="5638800" cy="19378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8398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9664" y="4114800"/>
            <a:ext cx="6172200" cy="27432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0" y="4310512"/>
            <a:ext cx="5638800" cy="19378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212E1D3-8D09-5B40-AFB1-C5745B2C31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0"/>
            <a:ext cx="45672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ED2FB39-484A-F645-8858-453AD9AD60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313" y="-9525"/>
            <a:ext cx="2655887" cy="3989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BEBD913-8A9B-6F4C-95C9-CCA3B311A1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0188" y="1079500"/>
            <a:ext cx="43418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57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 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confident smiling NorQuest students poses for a selfie on campus, on the spiral staircase. One student is male and one is female. They are making peace signs with their hands." title="Two NorQuest students">
            <a:extLst>
              <a:ext uri="{FF2B5EF4-FFF2-40B4-BE49-F238E27FC236}">
                <a16:creationId xmlns:a16="http://schemas.microsoft.com/office/drawing/2014/main" id="{FD2E5664-DD3E-F64B-B481-444E6CB4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BEF201-229F-1F45-A571-D82FD5F43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33400" y="2667000"/>
            <a:ext cx="5638800" cy="5638800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61612"/>
            <a:ext cx="3657600" cy="26105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1044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10692-19EA-D644-9D84-1327FA1780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BEF201-229F-1F45-A571-D82FD5F43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33400" y="2667000"/>
            <a:ext cx="5638800" cy="5638800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61612"/>
            <a:ext cx="3657600" cy="26105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535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295" y="4800600"/>
            <a:ext cx="6022705" cy="20574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3631" y="4996312"/>
            <a:ext cx="4813969" cy="14806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00" b="1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AF90D4-47E3-824D-B13E-6943B85FB2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64250" cy="403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1F8F2F6-4D77-D44B-B791-19CFCF4E84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9138" y="4140200"/>
            <a:ext cx="4075112" cy="2717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F896430F-EB8D-C74D-9036-89F327942F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7438" y="1219200"/>
            <a:ext cx="5262562" cy="350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8062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orQuest College logo">
            <a:extLst>
              <a:ext uri="{FF2B5EF4-FFF2-40B4-BE49-F238E27FC236}">
                <a16:creationId xmlns:a16="http://schemas.microsoft.com/office/drawing/2014/main" id="{F2EF4790-3CE2-E140-B061-298540407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71" y="5336073"/>
            <a:ext cx="2308786" cy="573781"/>
          </a:xfrm>
          <a:prstGeom prst="rect">
            <a:avLst/>
          </a:prstGeom>
        </p:spPr>
      </p:pic>
      <p:sp>
        <p:nvSpPr>
          <p:cNvPr id="29" name="object 2">
            <a:extLst>
              <a:ext uri="{FF2B5EF4-FFF2-40B4-BE49-F238E27FC236}">
                <a16:creationId xmlns:a16="http://schemas.microsoft.com/office/drawing/2014/main" id="{098EB0EC-EEF3-3442-A29B-3BD2AC76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46861">
            <a:off x="-1890236" y="-2333911"/>
            <a:ext cx="6733379" cy="6214496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9CA0DB3-7B0F-FD43-BC59-D6DAF261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156348">
            <a:off x="7344178" y="4868765"/>
            <a:ext cx="7422964" cy="6850941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39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orQuest College logo">
            <a:extLst>
              <a:ext uri="{FF2B5EF4-FFF2-40B4-BE49-F238E27FC236}">
                <a16:creationId xmlns:a16="http://schemas.microsoft.com/office/drawing/2014/main" id="{F2EF4790-3CE2-E140-B061-298540407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8571" y="5336073"/>
            <a:ext cx="2308785" cy="573781"/>
          </a:xfrm>
          <a:prstGeom prst="rect">
            <a:avLst/>
          </a:prstGeom>
        </p:spPr>
      </p:pic>
      <p:sp>
        <p:nvSpPr>
          <p:cNvPr id="29" name="object 2">
            <a:extLst>
              <a:ext uri="{FF2B5EF4-FFF2-40B4-BE49-F238E27FC236}">
                <a16:creationId xmlns:a16="http://schemas.microsoft.com/office/drawing/2014/main" id="{098EB0EC-EEF3-3442-A29B-3BD2AC76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46861">
            <a:off x="-1890236" y="-2333911"/>
            <a:ext cx="6733379" cy="6214496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9CA0DB3-7B0F-FD43-BC59-D6DAF261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156348">
            <a:off x="7344178" y="4868765"/>
            <a:ext cx="7422964" cy="6850941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accent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34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4236087" cy="2392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undi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te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 err="1">
                <a:solidFill>
                  <a:srgbClr val="212121"/>
                </a:solidFill>
                <a:latin typeface="Work Sans"/>
                <a:cs typeface="Work Sans"/>
              </a:rPr>
              <a:t>volor</a:t>
            </a:r>
            <a:endParaRPr lang="en-CA" sz="2400" spc="-20">
              <a:solidFill>
                <a:srgbClr val="212121"/>
              </a:solidFill>
              <a:latin typeface="Work Sans"/>
              <a:cs typeface="Work San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2B274E-2943-6048-952D-61D7EC80EF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2095" y="4171604"/>
            <a:ext cx="4265903" cy="137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="0" i="1" baseline="0">
                <a:solidFill>
                  <a:schemeClr val="tx2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- </a:t>
            </a:r>
            <a:r>
              <a:rPr lang="en-US" err="1"/>
              <a:t>Atribution</a:t>
            </a:r>
            <a:endParaRPr lang="en-US"/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EC18F13A-4A53-92EC-00FA-A1279E369AC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AA74E5C0-376B-0F41-A59C-0446D3A40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371600" y="3962400"/>
            <a:ext cx="5181600" cy="5117286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E61E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267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7192304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2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</a:t>
            </a:r>
            <a:br>
              <a:rPr lang="en-US"/>
            </a:br>
            <a:r>
              <a:rPr lang="en-US"/>
              <a:t>Optional second line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E87CBC0A-165C-5F40-B096-52C7BF4222D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782444" y="2286000"/>
            <a:ext cx="7171860" cy="2846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sinIquate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quodignatur</a:t>
            </a:r>
            <a:endParaRPr lang="en-CA" sz="2400">
              <a:latin typeface="Work Sans"/>
              <a:cs typeface="Work Sans"/>
            </a:endParaRPr>
          </a:p>
          <a:p>
            <a:pPr marL="12700" marR="5080">
              <a:lnSpc>
                <a:spcPct val="131900"/>
              </a:lnSpc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parunt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harum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ipsum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id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quost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quasped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mi,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voloren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ecturest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modio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ad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etur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parunt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harum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ipsum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id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quost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quasped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mi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?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2B274E-2943-6048-952D-61D7EC80EF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83367" y="1717040"/>
            <a:ext cx="2775233" cy="36169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="0" i="1" baseline="0">
                <a:solidFill>
                  <a:schemeClr val="tx2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- </a:t>
            </a:r>
            <a:r>
              <a:rPr lang="en-US" err="1"/>
              <a:t>Atribution</a:t>
            </a:r>
            <a:endParaRPr lang="en-US"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FECABB67-4551-04E2-F1CF-27813E7325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D8C8591-60F8-A145-B1F4-6CC9538B6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83367" y="1106711"/>
            <a:ext cx="3308985" cy="95250"/>
          </a:xfrm>
          <a:custGeom>
            <a:avLst/>
            <a:gdLst/>
            <a:ahLst/>
            <a:cxnLst/>
            <a:rect l="l" t="t" r="r" b="b"/>
            <a:pathLst>
              <a:path w="3308984" h="95250">
                <a:moveTo>
                  <a:pt x="0" y="95250"/>
                </a:moveTo>
                <a:lnTo>
                  <a:pt x="3308632" y="95250"/>
                </a:lnTo>
                <a:lnTo>
                  <a:pt x="33086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78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4236087" cy="4342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undi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te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 err="1">
                <a:solidFill>
                  <a:srgbClr val="212121"/>
                </a:solidFill>
                <a:latin typeface="Work Sans"/>
                <a:cs typeface="Work Sans"/>
              </a:rPr>
              <a:t>volor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venimustem</a:t>
            </a:r>
            <a:r>
              <a:rPr lang="en-CA" sz="2400" spc="-1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eumquam</a:t>
            </a:r>
            <a:r>
              <a:rPr lang="en-CA" sz="2400" spc="-1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resedis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di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unt</a:t>
            </a:r>
            <a:r>
              <a:rPr lang="en-CA" sz="2400" spc="-8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doles</a:t>
            </a:r>
            <a:r>
              <a:rPr lang="en-CA" sz="2400" spc="-8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eatem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estiand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uciende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 spc="-20">
              <a:solidFill>
                <a:srgbClr val="212121"/>
              </a:solidFill>
              <a:latin typeface="Work Sans"/>
              <a:cs typeface="Work Sans"/>
            </a:endParaRPr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C5EDF94C-D93F-523D-0531-19576C5A029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AD78FAE0-A03F-FD49-A735-C373D97EC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472421" y="-193668"/>
            <a:ext cx="1616387" cy="1587786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8F1C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75989851-2B07-DC43-8006-3A2A466C7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999" y="5498814"/>
            <a:ext cx="1616387" cy="1587786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8F1C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2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5150488" cy="4221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5080" indent="0" defTabSz="914400" eaLnBrk="1" fontAlgn="auto" latinLnBrk="0" hangingPunct="1">
              <a:lnSpc>
                <a:spcPct val="131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41300" algn="l"/>
              </a:tabLst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marL="241300" indent="-228600">
              <a:lnSpc>
                <a:spcPct val="100000"/>
              </a:lnSpc>
              <a:spcBef>
                <a:spcPts val="1020"/>
              </a:spcBef>
              <a:buChar char="•"/>
              <a:tabLst>
                <a:tab pos="241300" algn="l"/>
              </a:tabLst>
            </a:pP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Text goes here</a:t>
            </a:r>
            <a:endParaRPr lang="en-CA" sz="2400">
              <a:latin typeface="Work Sans"/>
              <a:cs typeface="Work Sans"/>
            </a:endParaRPr>
          </a:p>
          <a:p>
            <a:pPr marL="241300" indent="-228600">
              <a:lnSpc>
                <a:spcPct val="100000"/>
              </a:lnSpc>
              <a:spcBef>
                <a:spcPts val="915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Can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look</a:t>
            </a:r>
            <a:endParaRPr lang="en-CA" sz="2400">
              <a:latin typeface="Work Sans"/>
              <a:cs typeface="Work Sans"/>
            </a:endParaRPr>
          </a:p>
          <a:p>
            <a:pPr marL="241300" marR="36830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Like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this</a:t>
            </a:r>
            <a:endParaRPr lang="en-CA" sz="2400" spc="-105">
              <a:solidFill>
                <a:srgbClr val="212121"/>
              </a:solidFill>
              <a:latin typeface="Work Sans"/>
              <a:cs typeface="Work Sans"/>
            </a:endParaRPr>
          </a:p>
          <a:p>
            <a:pPr marL="698500" marR="36830" lvl="1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 spc="-105" err="1">
                <a:solidFill>
                  <a:srgbClr val="212121"/>
                </a:solidFill>
                <a:latin typeface="Work Sans"/>
                <a:cs typeface="Work Sans"/>
              </a:rPr>
              <a:t>Q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uam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illaudi</a:t>
            </a:r>
            <a:r>
              <a:rPr lang="en-CA" sz="2400" spc="-10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in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peror</a:t>
            </a:r>
            <a:r>
              <a:rPr lang="en-CA" sz="2400" spc="-1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alignie</a:t>
            </a:r>
            <a:r>
              <a:rPr lang="en-CA" sz="2400" spc="-1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nihilia</a:t>
            </a:r>
            <a:r>
              <a:rPr lang="en-CA" sz="2400" spc="-15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,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cuptassi</a:t>
            </a:r>
            <a:r>
              <a:rPr lang="en-CA" sz="2400" spc="-1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conemporeius</a:t>
            </a:r>
            <a:endParaRPr lang="en-CA" sz="2400">
              <a:latin typeface="Work Sans"/>
              <a:cs typeface="Work Sans"/>
            </a:endParaRPr>
          </a:p>
          <a:p>
            <a:pPr marL="1155700" marR="5080" lvl="2" indent="-228600">
              <a:lnSpc>
                <a:spcPct val="1319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Dignimo</a:t>
            </a:r>
            <a:r>
              <a:rPr lang="en-CA" sz="2400" spc="-1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luptaque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pro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tem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quatium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pa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molupta</a:t>
            </a:r>
            <a:r>
              <a:rPr lang="en-CA" sz="2400" spc="-1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tectur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B0FD830B-D695-564C-D97B-66DB7F2B5D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E0B0871-92E1-4041-B7F6-844EBCA4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51660" y="4345311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76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DE92B98D-84CB-D344-B1F1-C7DDE4A3BFBA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5150488" cy="4221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5080" indent="0" defTabSz="914400" eaLnBrk="1" fontAlgn="auto" latinLnBrk="0" hangingPunct="1">
              <a:lnSpc>
                <a:spcPct val="131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41300" algn="l"/>
              </a:tabLst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marL="241300" indent="-228600">
              <a:lnSpc>
                <a:spcPct val="100000"/>
              </a:lnSpc>
              <a:spcBef>
                <a:spcPts val="1020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ext goes here</a:t>
            </a:r>
            <a:endParaRPr lang="en-CA" sz="2400">
              <a:latin typeface="Work Sans"/>
              <a:cs typeface="Work Sans"/>
            </a:endParaRPr>
          </a:p>
          <a:p>
            <a:pPr marL="241300" indent="-228600">
              <a:lnSpc>
                <a:spcPct val="100000"/>
              </a:lnSpc>
              <a:spcBef>
                <a:spcPts val="915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Can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look</a:t>
            </a:r>
            <a:endParaRPr lang="en-CA" sz="2400">
              <a:latin typeface="Work Sans"/>
              <a:cs typeface="Work Sans"/>
            </a:endParaRPr>
          </a:p>
          <a:p>
            <a:pPr marL="241300" marR="36830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Like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this</a:t>
            </a:r>
            <a:endParaRPr lang="en-CA" sz="2400" spc="-105">
              <a:solidFill>
                <a:srgbClr val="212121"/>
              </a:solidFill>
              <a:latin typeface="Work Sans"/>
              <a:cs typeface="Work Sans"/>
            </a:endParaRPr>
          </a:p>
          <a:p>
            <a:pPr marL="698500" marR="36830" lvl="1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 spc="-105" err="1">
                <a:solidFill>
                  <a:srgbClr val="212121"/>
                </a:solidFill>
                <a:latin typeface="Work Sans"/>
                <a:cs typeface="Work Sans"/>
              </a:rPr>
              <a:t>Q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uam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illaudi</a:t>
            </a:r>
            <a:r>
              <a:rPr lang="en-CA" sz="2400" spc="-10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in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peror</a:t>
            </a:r>
            <a:r>
              <a:rPr lang="en-CA" sz="2400" spc="-1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alignie</a:t>
            </a:r>
            <a:r>
              <a:rPr lang="en-CA" sz="2400" spc="-1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nihilia</a:t>
            </a:r>
            <a:r>
              <a:rPr lang="en-CA" sz="2400" spc="-15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,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cuptassi</a:t>
            </a:r>
            <a:r>
              <a:rPr lang="en-CA" sz="2400" spc="-1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conemporeius</a:t>
            </a:r>
            <a:endParaRPr lang="en-CA" sz="2400">
              <a:latin typeface="Work Sans"/>
              <a:cs typeface="Work Sans"/>
            </a:endParaRPr>
          </a:p>
          <a:p>
            <a:pPr marL="1155700" marR="5080" lvl="2" indent="-228600">
              <a:lnSpc>
                <a:spcPct val="1319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Dignimo</a:t>
            </a:r>
            <a:r>
              <a:rPr lang="en-CA" sz="2400" spc="-1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luptaque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pro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tem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quatium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pa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molupta</a:t>
            </a:r>
            <a:r>
              <a:rPr lang="en-CA" sz="2400" spc="-1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tectur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103D1A3E-3359-CA6C-B034-57005E0A48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E9879290-F6FF-3E47-B44D-E7CB720A7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21743" y="4836495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702F8A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279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D09CBD-681D-A54F-A857-A632FB7D9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1201738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1244341" y="1733525"/>
            <a:ext cx="2818800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87710D6D-F1EA-7640-AF99-D05FC7ED51B6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1261874" y="2156718"/>
            <a:ext cx="2818800" cy="345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55600" indent="-342900">
              <a:lnSpc>
                <a:spcPct val="110000"/>
              </a:lnSpc>
              <a:buFont typeface="Arial" panose="020B0604020202020204" pitchFamily="34" charset="0"/>
              <a:buChar char="•"/>
              <a:def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 eaLnBrk="1" hangingPunct="1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endParaRPr lang="en-CA" spc="-95">
              <a:solidFill>
                <a:srgbClr val="212121"/>
              </a:solidFill>
              <a:latin typeface="Work Sans"/>
              <a:cs typeface="Work Sans"/>
            </a:endParaRPr>
          </a:p>
          <a:p>
            <a:pPr marL="355600" lvl="0" indent="-342900" eaLnBrk="1" hangingPunct="1">
              <a:lnSpc>
                <a:spcPts val="2795"/>
              </a:lnSpc>
            </a:pP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endParaRPr lang="en-CA" spc="-35">
              <a:solidFill>
                <a:srgbClr val="212121"/>
              </a:solidFill>
              <a:latin typeface="Work Sans"/>
              <a:cs typeface="Work Sans"/>
            </a:endParaRPr>
          </a:p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BDF61813-7901-6A47-816C-3E8CF7D6F8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6800" y="1201713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2" name="Holder 3">
            <a:extLst>
              <a:ext uri="{FF2B5EF4-FFF2-40B4-BE49-F238E27FC236}">
                <a16:creationId xmlns:a16="http://schemas.microsoft.com/office/drawing/2014/main" id="{B91DF9A5-8D48-F244-B111-E8946075B0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978141" y="17335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677B-BEB2-1A4B-8400-DB72C4F5DF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78400" y="2156718"/>
            <a:ext cx="2818800" cy="3814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98450" indent="-285750" eaLnBrk="1" hangingPunct="1">
              <a:lnSpc>
                <a:spcPct val="110000"/>
              </a:lnSpc>
              <a:buFont typeface="Arial" panose="020B0604020202020204" pitchFamily="34" charset="0"/>
              <a:buChar char="•"/>
              <a:defRPr lang="en-CA" sz="1800" b="0" i="0" baseline="0" noProof="0" dirty="0">
                <a:solidFill>
                  <a:schemeClr val="tx1"/>
                </a:solidFill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Body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copy</a:t>
            </a:r>
            <a:r>
              <a:rPr kumimoji="0" lang="en-CA" sz="1800" b="0" i="0" u="none" strike="noStrike" kern="0" cap="none" spc="-6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goes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here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sint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et</a:t>
            </a:r>
            <a:r>
              <a:rPr kumimoji="0" lang="en-CA" sz="1800" b="0" i="0" u="none" strike="noStrike" kern="0" cap="none" spc="-7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faciis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estem</a:t>
            </a:r>
            <a:r>
              <a:rPr kumimoji="0" lang="en-CA" sz="1800" b="0" i="0" u="none" strike="noStrike" kern="0" cap="none" spc="-6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cor</a:t>
            </a:r>
            <a:r>
              <a:rPr kumimoji="0" lang="en-CA" sz="1800" b="0" i="0" u="none" strike="noStrike" kern="0" cap="none" spc="-5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ma</a:t>
            </a:r>
            <a:r>
              <a:rPr kumimoji="0" lang="en-CA" sz="1800" b="0" i="0" u="none" strike="noStrike" kern="0" cap="none" spc="-4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as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endParaRPr kumimoji="0" lang="en-CA" sz="1800" b="0" i="0" u="none" strike="noStrike" kern="0" cap="none" spc="-9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endParaRPr kumimoji="0" lang="en-CA" sz="1800" b="0" i="0" u="none" strike="noStrike" kern="0" cap="none" spc="-3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.</a:t>
            </a:r>
            <a:endParaRPr kumimoji="0" lang="en-CA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Sans-SemiBold"/>
              <a:ea typeface="+mn-ea"/>
              <a:cs typeface="WorkSans-SemiBold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19BE4524-789B-F449-9DB5-8E7B79F76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3144" y="1201688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6" name="Holder 3">
            <a:extLst>
              <a:ext uri="{FF2B5EF4-FFF2-40B4-BE49-F238E27FC236}">
                <a16:creationId xmlns:a16="http://schemas.microsoft.com/office/drawing/2014/main" id="{C5447EEB-C8B6-2840-9803-B8495C8A039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14485" y="1733475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CD978A-BA4A-1928-3E09-1FFF90716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5513" y="2156718"/>
            <a:ext cx="2818800" cy="3814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98450" indent="-285750" eaLnBrk="1" hangingPunct="1">
              <a:lnSpc>
                <a:spcPct val="110000"/>
              </a:lnSpc>
              <a:buFont typeface="Arial" panose="020B0604020202020204" pitchFamily="34" charset="0"/>
              <a:buChar char="•"/>
              <a:defRPr lang="en-CA" sz="1800" b="0" i="0" baseline="0" noProof="0" dirty="0">
                <a:solidFill>
                  <a:schemeClr val="tx1"/>
                </a:solidFill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Body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copy</a:t>
            </a:r>
            <a:r>
              <a:rPr kumimoji="0" lang="en-CA" sz="1800" b="0" i="0" u="none" strike="noStrike" kern="0" cap="none" spc="-6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goes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here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sint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et</a:t>
            </a:r>
            <a:r>
              <a:rPr kumimoji="0" lang="en-CA" sz="1800" b="0" i="0" u="none" strike="noStrike" kern="0" cap="none" spc="-7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faciis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estem</a:t>
            </a:r>
            <a:r>
              <a:rPr kumimoji="0" lang="en-CA" sz="1800" b="0" i="0" u="none" strike="noStrike" kern="0" cap="none" spc="-6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cor</a:t>
            </a:r>
            <a:r>
              <a:rPr kumimoji="0" lang="en-CA" sz="1800" b="0" i="0" u="none" strike="noStrike" kern="0" cap="none" spc="-5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ma</a:t>
            </a:r>
            <a:r>
              <a:rPr kumimoji="0" lang="en-CA" sz="1800" b="0" i="0" u="none" strike="noStrike" kern="0" cap="none" spc="-4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as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endParaRPr kumimoji="0" lang="en-CA" sz="1800" b="0" i="0" u="none" strike="noStrike" kern="0" cap="none" spc="-9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endParaRPr kumimoji="0" lang="en-CA" sz="1800" b="0" i="0" u="none" strike="noStrike" kern="0" cap="none" spc="-3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.</a:t>
            </a:r>
            <a:endParaRPr kumimoji="0" lang="en-CA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Sans-SemiBold"/>
              <a:ea typeface="+mn-ea"/>
              <a:cs typeface="WorkSans-SemiBold"/>
            </a:endParaRPr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7EBD45A0-0EC3-14F9-471A-1CE82286922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ECC91BAF-C808-E245-A3E9-D75310CA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508" y="-4298094"/>
            <a:ext cx="4962525" cy="4900930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E61E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D29B7A33-5888-5C4C-A85A-F91F6996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7333" y="5800725"/>
            <a:ext cx="3993515" cy="6652895"/>
          </a:xfrm>
          <a:custGeom>
            <a:avLst/>
            <a:gdLst/>
            <a:ahLst/>
            <a:cxnLst/>
            <a:rect l="l" t="t" r="r" b="b"/>
            <a:pathLst>
              <a:path w="3993515" h="6652895">
                <a:moveTo>
                  <a:pt x="3939879" y="0"/>
                </a:moveTo>
                <a:lnTo>
                  <a:pt x="3888483" y="8784"/>
                </a:lnTo>
                <a:lnTo>
                  <a:pt x="3837243" y="18070"/>
                </a:lnTo>
                <a:lnTo>
                  <a:pt x="3786164" y="27854"/>
                </a:lnTo>
                <a:lnTo>
                  <a:pt x="3735250" y="38133"/>
                </a:lnTo>
                <a:lnTo>
                  <a:pt x="3684505" y="48903"/>
                </a:lnTo>
                <a:lnTo>
                  <a:pt x="3633933" y="60163"/>
                </a:lnTo>
                <a:lnTo>
                  <a:pt x="3583539" y="71908"/>
                </a:lnTo>
                <a:lnTo>
                  <a:pt x="3533326" y="84135"/>
                </a:lnTo>
                <a:lnTo>
                  <a:pt x="3483300" y="96842"/>
                </a:lnTo>
                <a:lnTo>
                  <a:pt x="3433463" y="110025"/>
                </a:lnTo>
                <a:lnTo>
                  <a:pt x="3383821" y="123681"/>
                </a:lnTo>
                <a:lnTo>
                  <a:pt x="3334377" y="137806"/>
                </a:lnTo>
                <a:lnTo>
                  <a:pt x="3285135" y="152399"/>
                </a:lnTo>
                <a:lnTo>
                  <a:pt x="3236101" y="167455"/>
                </a:lnTo>
                <a:lnTo>
                  <a:pt x="3187277" y="182971"/>
                </a:lnTo>
                <a:lnTo>
                  <a:pt x="3138669" y="198945"/>
                </a:lnTo>
                <a:lnTo>
                  <a:pt x="3090280" y="215373"/>
                </a:lnTo>
                <a:lnTo>
                  <a:pt x="3042115" y="232252"/>
                </a:lnTo>
                <a:lnTo>
                  <a:pt x="2994178" y="249578"/>
                </a:lnTo>
                <a:lnTo>
                  <a:pt x="2946472" y="267350"/>
                </a:lnTo>
                <a:lnTo>
                  <a:pt x="2899003" y="285563"/>
                </a:lnTo>
                <a:lnTo>
                  <a:pt x="2851774" y="304214"/>
                </a:lnTo>
                <a:lnTo>
                  <a:pt x="2804790" y="323301"/>
                </a:lnTo>
                <a:lnTo>
                  <a:pt x="2758054" y="342819"/>
                </a:lnTo>
                <a:lnTo>
                  <a:pt x="2711571" y="362767"/>
                </a:lnTo>
                <a:lnTo>
                  <a:pt x="2665346" y="383141"/>
                </a:lnTo>
                <a:lnTo>
                  <a:pt x="2619382" y="403937"/>
                </a:lnTo>
                <a:lnTo>
                  <a:pt x="2573683" y="425153"/>
                </a:lnTo>
                <a:lnTo>
                  <a:pt x="2528254" y="446786"/>
                </a:lnTo>
                <a:lnTo>
                  <a:pt x="2483099" y="468831"/>
                </a:lnTo>
                <a:lnTo>
                  <a:pt x="2438222" y="491287"/>
                </a:lnTo>
                <a:lnTo>
                  <a:pt x="2393628" y="514150"/>
                </a:lnTo>
                <a:lnTo>
                  <a:pt x="2349320" y="537417"/>
                </a:lnTo>
                <a:lnTo>
                  <a:pt x="2305302" y="561084"/>
                </a:lnTo>
                <a:lnTo>
                  <a:pt x="2261580" y="585149"/>
                </a:lnTo>
                <a:lnTo>
                  <a:pt x="2218156" y="609609"/>
                </a:lnTo>
                <a:lnTo>
                  <a:pt x="2175036" y="634459"/>
                </a:lnTo>
                <a:lnTo>
                  <a:pt x="2132223" y="659698"/>
                </a:lnTo>
                <a:lnTo>
                  <a:pt x="2089722" y="685322"/>
                </a:lnTo>
                <a:lnTo>
                  <a:pt x="2047537" y="711328"/>
                </a:lnTo>
                <a:lnTo>
                  <a:pt x="2005671" y="737712"/>
                </a:lnTo>
                <a:lnTo>
                  <a:pt x="1964130" y="764472"/>
                </a:lnTo>
                <a:lnTo>
                  <a:pt x="1922918" y="791604"/>
                </a:lnTo>
                <a:lnTo>
                  <a:pt x="1882038" y="819106"/>
                </a:lnTo>
                <a:lnTo>
                  <a:pt x="1841494" y="846974"/>
                </a:lnTo>
                <a:lnTo>
                  <a:pt x="1801292" y="875205"/>
                </a:lnTo>
                <a:lnTo>
                  <a:pt x="1761435" y="903795"/>
                </a:lnTo>
                <a:lnTo>
                  <a:pt x="1721928" y="932743"/>
                </a:lnTo>
                <a:lnTo>
                  <a:pt x="1682773" y="962044"/>
                </a:lnTo>
                <a:lnTo>
                  <a:pt x="1643977" y="991695"/>
                </a:lnTo>
                <a:lnTo>
                  <a:pt x="1605543" y="1021694"/>
                </a:lnTo>
                <a:lnTo>
                  <a:pt x="1567475" y="1052037"/>
                </a:lnTo>
                <a:lnTo>
                  <a:pt x="1529777" y="1082721"/>
                </a:lnTo>
                <a:lnTo>
                  <a:pt x="1492453" y="1113743"/>
                </a:lnTo>
                <a:lnTo>
                  <a:pt x="1455509" y="1145099"/>
                </a:lnTo>
                <a:lnTo>
                  <a:pt x="1418947" y="1176787"/>
                </a:lnTo>
                <a:lnTo>
                  <a:pt x="1382773" y="1208804"/>
                </a:lnTo>
                <a:lnTo>
                  <a:pt x="1346989" y="1241145"/>
                </a:lnTo>
                <a:lnTo>
                  <a:pt x="1311602" y="1273809"/>
                </a:lnTo>
                <a:lnTo>
                  <a:pt x="1276614" y="1306792"/>
                </a:lnTo>
                <a:lnTo>
                  <a:pt x="1242029" y="1340091"/>
                </a:lnTo>
                <a:lnTo>
                  <a:pt x="1207853" y="1373702"/>
                </a:lnTo>
                <a:lnTo>
                  <a:pt x="1174089" y="1407624"/>
                </a:lnTo>
                <a:lnTo>
                  <a:pt x="1140742" y="1441851"/>
                </a:lnTo>
                <a:lnTo>
                  <a:pt x="1107815" y="1476382"/>
                </a:lnTo>
                <a:lnTo>
                  <a:pt x="1075314" y="1511213"/>
                </a:lnTo>
                <a:lnTo>
                  <a:pt x="1043241" y="1546341"/>
                </a:lnTo>
                <a:lnTo>
                  <a:pt x="1011601" y="1581763"/>
                </a:lnTo>
                <a:lnTo>
                  <a:pt x="980399" y="1617475"/>
                </a:lnTo>
                <a:lnTo>
                  <a:pt x="949639" y="1653475"/>
                </a:lnTo>
                <a:lnTo>
                  <a:pt x="919324" y="1689760"/>
                </a:lnTo>
                <a:lnTo>
                  <a:pt x="887391" y="1728899"/>
                </a:lnTo>
                <a:lnTo>
                  <a:pt x="855970" y="1768411"/>
                </a:lnTo>
                <a:lnTo>
                  <a:pt x="825062" y="1808293"/>
                </a:lnTo>
                <a:lnTo>
                  <a:pt x="794670" y="1848541"/>
                </a:lnTo>
                <a:lnTo>
                  <a:pt x="764793" y="1889151"/>
                </a:lnTo>
                <a:lnTo>
                  <a:pt x="735435" y="1930120"/>
                </a:lnTo>
                <a:lnTo>
                  <a:pt x="706597" y="1971445"/>
                </a:lnTo>
                <a:lnTo>
                  <a:pt x="678281" y="2013123"/>
                </a:lnTo>
                <a:lnTo>
                  <a:pt x="650487" y="2055149"/>
                </a:lnTo>
                <a:lnTo>
                  <a:pt x="623219" y="2097520"/>
                </a:lnTo>
                <a:lnTo>
                  <a:pt x="596478" y="2140233"/>
                </a:lnTo>
                <a:lnTo>
                  <a:pt x="570264" y="2183284"/>
                </a:lnTo>
                <a:lnTo>
                  <a:pt x="544581" y="2226671"/>
                </a:lnTo>
                <a:lnTo>
                  <a:pt x="519430" y="2270389"/>
                </a:lnTo>
                <a:lnTo>
                  <a:pt x="494812" y="2314435"/>
                </a:lnTo>
                <a:lnTo>
                  <a:pt x="470729" y="2358805"/>
                </a:lnTo>
                <a:lnTo>
                  <a:pt x="447182" y="2403497"/>
                </a:lnTo>
                <a:lnTo>
                  <a:pt x="424174" y="2448506"/>
                </a:lnTo>
                <a:lnTo>
                  <a:pt x="401706" y="2493829"/>
                </a:lnTo>
                <a:lnTo>
                  <a:pt x="379780" y="2539464"/>
                </a:lnTo>
                <a:lnTo>
                  <a:pt x="358398" y="2585405"/>
                </a:lnTo>
                <a:lnTo>
                  <a:pt x="337560" y="2631650"/>
                </a:lnTo>
                <a:lnTo>
                  <a:pt x="317270" y="2678196"/>
                </a:lnTo>
                <a:lnTo>
                  <a:pt x="297527" y="2725039"/>
                </a:lnTo>
                <a:lnTo>
                  <a:pt x="278335" y="2772175"/>
                </a:lnTo>
                <a:lnTo>
                  <a:pt x="259695" y="2819601"/>
                </a:lnTo>
                <a:lnTo>
                  <a:pt x="241608" y="2867313"/>
                </a:lnTo>
                <a:lnTo>
                  <a:pt x="224077" y="2915309"/>
                </a:lnTo>
                <a:lnTo>
                  <a:pt x="207102" y="2963585"/>
                </a:lnTo>
                <a:lnTo>
                  <a:pt x="190686" y="3012136"/>
                </a:lnTo>
                <a:lnTo>
                  <a:pt x="174830" y="3060961"/>
                </a:lnTo>
                <a:lnTo>
                  <a:pt x="159536" y="3110054"/>
                </a:lnTo>
                <a:lnTo>
                  <a:pt x="144806" y="3159414"/>
                </a:lnTo>
                <a:lnTo>
                  <a:pt x="130641" y="3209036"/>
                </a:lnTo>
                <a:lnTo>
                  <a:pt x="118278" y="3255012"/>
                </a:lnTo>
                <a:lnTo>
                  <a:pt x="106639" y="3301700"/>
                </a:lnTo>
                <a:lnTo>
                  <a:pt x="95709" y="3349065"/>
                </a:lnTo>
                <a:lnTo>
                  <a:pt x="85470" y="3397068"/>
                </a:lnTo>
                <a:lnTo>
                  <a:pt x="75906" y="3445674"/>
                </a:lnTo>
                <a:lnTo>
                  <a:pt x="67000" y="3494844"/>
                </a:lnTo>
                <a:lnTo>
                  <a:pt x="58735" y="3544543"/>
                </a:lnTo>
                <a:lnTo>
                  <a:pt x="51094" y="3594733"/>
                </a:lnTo>
                <a:lnTo>
                  <a:pt x="44060" y="3645377"/>
                </a:lnTo>
                <a:lnTo>
                  <a:pt x="37618" y="3696439"/>
                </a:lnTo>
                <a:lnTo>
                  <a:pt x="31749" y="3747881"/>
                </a:lnTo>
                <a:lnTo>
                  <a:pt x="26438" y="3799666"/>
                </a:lnTo>
                <a:lnTo>
                  <a:pt x="21667" y="3851759"/>
                </a:lnTo>
                <a:lnTo>
                  <a:pt x="17420" y="3904121"/>
                </a:lnTo>
                <a:lnTo>
                  <a:pt x="13680" y="3956716"/>
                </a:lnTo>
                <a:lnTo>
                  <a:pt x="10430" y="4009507"/>
                </a:lnTo>
                <a:lnTo>
                  <a:pt x="7654" y="4062457"/>
                </a:lnTo>
                <a:lnTo>
                  <a:pt x="5334" y="4115529"/>
                </a:lnTo>
                <a:lnTo>
                  <a:pt x="3455" y="4168687"/>
                </a:lnTo>
                <a:lnTo>
                  <a:pt x="1998" y="4221892"/>
                </a:lnTo>
                <a:lnTo>
                  <a:pt x="948" y="4275109"/>
                </a:lnTo>
                <a:lnTo>
                  <a:pt x="287" y="4328301"/>
                </a:lnTo>
                <a:lnTo>
                  <a:pt x="0" y="4381430"/>
                </a:lnTo>
                <a:lnTo>
                  <a:pt x="68" y="4434460"/>
                </a:lnTo>
                <a:lnTo>
                  <a:pt x="476" y="4487353"/>
                </a:lnTo>
                <a:lnTo>
                  <a:pt x="1206" y="4540074"/>
                </a:lnTo>
                <a:lnTo>
                  <a:pt x="2242" y="4592584"/>
                </a:lnTo>
                <a:lnTo>
                  <a:pt x="3567" y="4644847"/>
                </a:lnTo>
                <a:lnTo>
                  <a:pt x="5165" y="4696827"/>
                </a:lnTo>
                <a:lnTo>
                  <a:pt x="7017" y="4748485"/>
                </a:lnTo>
                <a:lnTo>
                  <a:pt x="9109" y="4799786"/>
                </a:lnTo>
                <a:lnTo>
                  <a:pt x="11423" y="4850692"/>
                </a:lnTo>
                <a:lnTo>
                  <a:pt x="13942" y="4901167"/>
                </a:lnTo>
                <a:lnTo>
                  <a:pt x="16649" y="4951173"/>
                </a:lnTo>
                <a:lnTo>
                  <a:pt x="19528" y="5000674"/>
                </a:lnTo>
                <a:lnTo>
                  <a:pt x="22562" y="5049633"/>
                </a:lnTo>
                <a:lnTo>
                  <a:pt x="25734" y="5098012"/>
                </a:lnTo>
                <a:lnTo>
                  <a:pt x="29027" y="5145776"/>
                </a:lnTo>
                <a:lnTo>
                  <a:pt x="32426" y="5192886"/>
                </a:lnTo>
                <a:lnTo>
                  <a:pt x="35912" y="5239306"/>
                </a:lnTo>
                <a:lnTo>
                  <a:pt x="39469" y="5285000"/>
                </a:lnTo>
                <a:lnTo>
                  <a:pt x="43080" y="5329930"/>
                </a:lnTo>
                <a:lnTo>
                  <a:pt x="46729" y="5374059"/>
                </a:lnTo>
                <a:lnTo>
                  <a:pt x="50399" y="5417350"/>
                </a:lnTo>
                <a:lnTo>
                  <a:pt x="54073" y="5459768"/>
                </a:lnTo>
                <a:lnTo>
                  <a:pt x="58541" y="5510858"/>
                </a:lnTo>
                <a:lnTo>
                  <a:pt x="63053" y="5562455"/>
                </a:lnTo>
                <a:lnTo>
                  <a:pt x="67602" y="5614471"/>
                </a:lnTo>
                <a:lnTo>
                  <a:pt x="72180" y="5666823"/>
                </a:lnTo>
                <a:lnTo>
                  <a:pt x="76779" y="5719424"/>
                </a:lnTo>
                <a:lnTo>
                  <a:pt x="81393" y="5772189"/>
                </a:lnTo>
                <a:lnTo>
                  <a:pt x="86014" y="5825032"/>
                </a:lnTo>
                <a:lnTo>
                  <a:pt x="90635" y="5877869"/>
                </a:lnTo>
                <a:lnTo>
                  <a:pt x="95247" y="5930615"/>
                </a:lnTo>
                <a:lnTo>
                  <a:pt x="99844" y="5983182"/>
                </a:lnTo>
                <a:lnTo>
                  <a:pt x="104417" y="6035487"/>
                </a:lnTo>
                <a:lnTo>
                  <a:pt x="108961" y="6087444"/>
                </a:lnTo>
                <a:lnTo>
                  <a:pt x="113466" y="6138968"/>
                </a:lnTo>
                <a:lnTo>
                  <a:pt x="117926" y="6189973"/>
                </a:lnTo>
                <a:lnTo>
                  <a:pt x="122333" y="6240373"/>
                </a:lnTo>
                <a:lnTo>
                  <a:pt x="126680" y="6290084"/>
                </a:lnTo>
                <a:lnTo>
                  <a:pt x="130959" y="6339020"/>
                </a:lnTo>
                <a:lnTo>
                  <a:pt x="135163" y="6387096"/>
                </a:lnTo>
                <a:lnTo>
                  <a:pt x="139285" y="6434226"/>
                </a:lnTo>
                <a:lnTo>
                  <a:pt x="143316" y="6480325"/>
                </a:lnTo>
                <a:lnTo>
                  <a:pt x="147250" y="6525308"/>
                </a:lnTo>
                <a:lnTo>
                  <a:pt x="151078" y="6569089"/>
                </a:lnTo>
                <a:lnTo>
                  <a:pt x="154794" y="6611583"/>
                </a:lnTo>
                <a:lnTo>
                  <a:pt x="158391" y="6652704"/>
                </a:lnTo>
                <a:lnTo>
                  <a:pt x="211570" y="6620385"/>
                </a:lnTo>
                <a:lnTo>
                  <a:pt x="264300" y="6588045"/>
                </a:lnTo>
                <a:lnTo>
                  <a:pt x="316581" y="6555684"/>
                </a:lnTo>
                <a:lnTo>
                  <a:pt x="368414" y="6523304"/>
                </a:lnTo>
                <a:lnTo>
                  <a:pt x="419802" y="6490906"/>
                </a:lnTo>
                <a:lnTo>
                  <a:pt x="470746" y="6458489"/>
                </a:lnTo>
                <a:lnTo>
                  <a:pt x="521247" y="6426056"/>
                </a:lnTo>
                <a:lnTo>
                  <a:pt x="571306" y="6393606"/>
                </a:lnTo>
                <a:lnTo>
                  <a:pt x="620926" y="6361140"/>
                </a:lnTo>
                <a:lnTo>
                  <a:pt x="670107" y="6328660"/>
                </a:lnTo>
                <a:lnTo>
                  <a:pt x="718851" y="6296166"/>
                </a:lnTo>
                <a:lnTo>
                  <a:pt x="767160" y="6263659"/>
                </a:lnTo>
                <a:lnTo>
                  <a:pt x="815035" y="6231139"/>
                </a:lnTo>
                <a:lnTo>
                  <a:pt x="862477" y="6198608"/>
                </a:lnTo>
                <a:lnTo>
                  <a:pt x="909488" y="6166066"/>
                </a:lnTo>
                <a:lnTo>
                  <a:pt x="956070" y="6133514"/>
                </a:lnTo>
                <a:lnTo>
                  <a:pt x="1002224" y="6100953"/>
                </a:lnTo>
                <a:lnTo>
                  <a:pt x="1047951" y="6068384"/>
                </a:lnTo>
                <a:lnTo>
                  <a:pt x="1093253" y="6035807"/>
                </a:lnTo>
                <a:lnTo>
                  <a:pt x="1138131" y="6003223"/>
                </a:lnTo>
                <a:lnTo>
                  <a:pt x="1182587" y="5970633"/>
                </a:lnTo>
                <a:lnTo>
                  <a:pt x="1226622" y="5938038"/>
                </a:lnTo>
                <a:lnTo>
                  <a:pt x="1270238" y="5905439"/>
                </a:lnTo>
                <a:lnTo>
                  <a:pt x="1313436" y="5872836"/>
                </a:lnTo>
                <a:lnTo>
                  <a:pt x="1356218" y="5840230"/>
                </a:lnTo>
                <a:lnTo>
                  <a:pt x="1398584" y="5807622"/>
                </a:lnTo>
                <a:lnTo>
                  <a:pt x="1440538" y="5775013"/>
                </a:lnTo>
                <a:lnTo>
                  <a:pt x="1482079" y="5742404"/>
                </a:lnTo>
                <a:lnTo>
                  <a:pt x="1523211" y="5709794"/>
                </a:lnTo>
                <a:lnTo>
                  <a:pt x="1563933" y="5677186"/>
                </a:lnTo>
                <a:lnTo>
                  <a:pt x="1604247" y="5644580"/>
                </a:lnTo>
                <a:lnTo>
                  <a:pt x="1644156" y="5611977"/>
                </a:lnTo>
                <a:lnTo>
                  <a:pt x="1683660" y="5579377"/>
                </a:lnTo>
                <a:lnTo>
                  <a:pt x="1722760" y="5546781"/>
                </a:lnTo>
                <a:lnTo>
                  <a:pt x="1761460" y="5514190"/>
                </a:lnTo>
                <a:lnTo>
                  <a:pt x="1799759" y="5481606"/>
                </a:lnTo>
                <a:lnTo>
                  <a:pt x="1837659" y="5449028"/>
                </a:lnTo>
                <a:lnTo>
                  <a:pt x="1875162" y="5416457"/>
                </a:lnTo>
                <a:lnTo>
                  <a:pt x="1912269" y="5383895"/>
                </a:lnTo>
                <a:lnTo>
                  <a:pt x="1948982" y="5351342"/>
                </a:lnTo>
                <a:lnTo>
                  <a:pt x="1985302" y="5318799"/>
                </a:lnTo>
                <a:lnTo>
                  <a:pt x="2021231" y="5286266"/>
                </a:lnTo>
                <a:lnTo>
                  <a:pt x="2056770" y="5253745"/>
                </a:lnTo>
                <a:lnTo>
                  <a:pt x="2091921" y="5221236"/>
                </a:lnTo>
                <a:lnTo>
                  <a:pt x="2126684" y="5188740"/>
                </a:lnTo>
                <a:lnTo>
                  <a:pt x="2161063" y="5156258"/>
                </a:lnTo>
                <a:lnTo>
                  <a:pt x="2195057" y="5123791"/>
                </a:lnTo>
                <a:lnTo>
                  <a:pt x="2228668" y="5091339"/>
                </a:lnTo>
                <a:lnTo>
                  <a:pt x="2261899" y="5058903"/>
                </a:lnTo>
                <a:lnTo>
                  <a:pt x="2294750" y="5026484"/>
                </a:lnTo>
                <a:lnTo>
                  <a:pt x="2327223" y="4994083"/>
                </a:lnTo>
                <a:lnTo>
                  <a:pt x="2359319" y="4961701"/>
                </a:lnTo>
                <a:lnTo>
                  <a:pt x="2391040" y="4929338"/>
                </a:lnTo>
                <a:lnTo>
                  <a:pt x="2422387" y="4896995"/>
                </a:lnTo>
                <a:lnTo>
                  <a:pt x="2453362" y="4864673"/>
                </a:lnTo>
                <a:lnTo>
                  <a:pt x="2483966" y="4832373"/>
                </a:lnTo>
                <a:lnTo>
                  <a:pt x="2514201" y="4800095"/>
                </a:lnTo>
                <a:lnTo>
                  <a:pt x="2544069" y="4767841"/>
                </a:lnTo>
                <a:lnTo>
                  <a:pt x="2573569" y="4735610"/>
                </a:lnTo>
                <a:lnTo>
                  <a:pt x="2602705" y="4703405"/>
                </a:lnTo>
                <a:lnTo>
                  <a:pt x="2631478" y="4671226"/>
                </a:lnTo>
                <a:lnTo>
                  <a:pt x="2659888" y="4639073"/>
                </a:lnTo>
                <a:lnTo>
                  <a:pt x="2687938" y="4606947"/>
                </a:lnTo>
                <a:lnTo>
                  <a:pt x="2715630" y="4574850"/>
                </a:lnTo>
                <a:lnTo>
                  <a:pt x="2742963" y="4542781"/>
                </a:lnTo>
                <a:lnTo>
                  <a:pt x="2769941" y="4510742"/>
                </a:lnTo>
                <a:lnTo>
                  <a:pt x="2796563" y="4478734"/>
                </a:lnTo>
                <a:lnTo>
                  <a:pt x="2822833" y="4446756"/>
                </a:lnTo>
                <a:lnTo>
                  <a:pt x="2848751" y="4414811"/>
                </a:lnTo>
                <a:lnTo>
                  <a:pt x="2874319" y="4382899"/>
                </a:lnTo>
                <a:lnTo>
                  <a:pt x="2899538" y="4351020"/>
                </a:lnTo>
                <a:lnTo>
                  <a:pt x="2924410" y="4319176"/>
                </a:lnTo>
                <a:lnTo>
                  <a:pt x="2948936" y="4287367"/>
                </a:lnTo>
                <a:lnTo>
                  <a:pt x="2983632" y="4241543"/>
                </a:lnTo>
                <a:lnTo>
                  <a:pt x="3017649" y="4195582"/>
                </a:lnTo>
                <a:lnTo>
                  <a:pt x="3050992" y="4149487"/>
                </a:lnTo>
                <a:lnTo>
                  <a:pt x="3083666" y="4103264"/>
                </a:lnTo>
                <a:lnTo>
                  <a:pt x="3115675" y="4056918"/>
                </a:lnTo>
                <a:lnTo>
                  <a:pt x="3147023" y="4010454"/>
                </a:lnTo>
                <a:lnTo>
                  <a:pt x="3177716" y="3963877"/>
                </a:lnTo>
                <a:lnTo>
                  <a:pt x="3207758" y="3917191"/>
                </a:lnTo>
                <a:lnTo>
                  <a:pt x="3237153" y="3870402"/>
                </a:lnTo>
                <a:lnTo>
                  <a:pt x="3265906" y="3823515"/>
                </a:lnTo>
                <a:lnTo>
                  <a:pt x="3294021" y="3776535"/>
                </a:lnTo>
                <a:lnTo>
                  <a:pt x="3321504" y="3729466"/>
                </a:lnTo>
                <a:lnTo>
                  <a:pt x="3348359" y="3682313"/>
                </a:lnTo>
                <a:lnTo>
                  <a:pt x="3374590" y="3635082"/>
                </a:lnTo>
                <a:lnTo>
                  <a:pt x="3400202" y="3587777"/>
                </a:lnTo>
                <a:lnTo>
                  <a:pt x="3425199" y="3540404"/>
                </a:lnTo>
                <a:lnTo>
                  <a:pt x="3449587" y="3492967"/>
                </a:lnTo>
                <a:lnTo>
                  <a:pt x="3473369" y="3445471"/>
                </a:lnTo>
                <a:lnTo>
                  <a:pt x="3496551" y="3397922"/>
                </a:lnTo>
                <a:lnTo>
                  <a:pt x="3519136" y="3350323"/>
                </a:lnTo>
                <a:lnTo>
                  <a:pt x="3541130" y="3302681"/>
                </a:lnTo>
                <a:lnTo>
                  <a:pt x="3562538" y="3255000"/>
                </a:lnTo>
                <a:lnTo>
                  <a:pt x="3583362" y="3207284"/>
                </a:lnTo>
                <a:lnTo>
                  <a:pt x="3603609" y="3159540"/>
                </a:lnTo>
                <a:lnTo>
                  <a:pt x="3623283" y="3111772"/>
                </a:lnTo>
                <a:lnTo>
                  <a:pt x="3642388" y="3063984"/>
                </a:lnTo>
                <a:lnTo>
                  <a:pt x="3660929" y="3016182"/>
                </a:lnTo>
                <a:lnTo>
                  <a:pt x="3678911" y="2968371"/>
                </a:lnTo>
                <a:lnTo>
                  <a:pt x="3696338" y="2920556"/>
                </a:lnTo>
                <a:lnTo>
                  <a:pt x="3713215" y="2872741"/>
                </a:lnTo>
                <a:lnTo>
                  <a:pt x="3729546" y="2824932"/>
                </a:lnTo>
                <a:lnTo>
                  <a:pt x="3745336" y="2777134"/>
                </a:lnTo>
                <a:lnTo>
                  <a:pt x="3760589" y="2729351"/>
                </a:lnTo>
                <a:lnTo>
                  <a:pt x="3775311" y="2681588"/>
                </a:lnTo>
                <a:lnTo>
                  <a:pt x="3789505" y="2633851"/>
                </a:lnTo>
                <a:lnTo>
                  <a:pt x="3803176" y="2586144"/>
                </a:lnTo>
                <a:lnTo>
                  <a:pt x="3816330" y="2538473"/>
                </a:lnTo>
                <a:lnTo>
                  <a:pt x="3828969" y="2490841"/>
                </a:lnTo>
                <a:lnTo>
                  <a:pt x="3841100" y="2443255"/>
                </a:lnTo>
                <a:lnTo>
                  <a:pt x="3852727" y="2395719"/>
                </a:lnTo>
                <a:lnTo>
                  <a:pt x="3863853" y="2348238"/>
                </a:lnTo>
                <a:lnTo>
                  <a:pt x="3874485" y="2300818"/>
                </a:lnTo>
                <a:lnTo>
                  <a:pt x="3884625" y="2253462"/>
                </a:lnTo>
                <a:lnTo>
                  <a:pt x="3894280" y="2206176"/>
                </a:lnTo>
                <a:lnTo>
                  <a:pt x="3903453" y="2158965"/>
                </a:lnTo>
                <a:lnTo>
                  <a:pt x="3912150" y="2111834"/>
                </a:lnTo>
                <a:lnTo>
                  <a:pt x="3920374" y="2064787"/>
                </a:lnTo>
                <a:lnTo>
                  <a:pt x="3928130" y="2017831"/>
                </a:lnTo>
                <a:lnTo>
                  <a:pt x="3935424" y="1970969"/>
                </a:lnTo>
                <a:lnTo>
                  <a:pt x="3942258" y="1924207"/>
                </a:lnTo>
                <a:lnTo>
                  <a:pt x="3948639" y="1877549"/>
                </a:lnTo>
                <a:lnTo>
                  <a:pt x="3954571" y="1831001"/>
                </a:lnTo>
                <a:lnTo>
                  <a:pt x="3960057" y="1784568"/>
                </a:lnTo>
                <a:lnTo>
                  <a:pt x="3965104" y="1738253"/>
                </a:lnTo>
                <a:lnTo>
                  <a:pt x="3969715" y="1692064"/>
                </a:lnTo>
                <a:lnTo>
                  <a:pt x="3973895" y="1646003"/>
                </a:lnTo>
                <a:lnTo>
                  <a:pt x="3977648" y="1600077"/>
                </a:lnTo>
                <a:lnTo>
                  <a:pt x="3980980" y="1554290"/>
                </a:lnTo>
                <a:lnTo>
                  <a:pt x="3983895" y="1508648"/>
                </a:lnTo>
                <a:lnTo>
                  <a:pt x="3986396" y="1463154"/>
                </a:lnTo>
                <a:lnTo>
                  <a:pt x="3988490" y="1417815"/>
                </a:lnTo>
                <a:lnTo>
                  <a:pt x="3990180" y="1372634"/>
                </a:lnTo>
                <a:lnTo>
                  <a:pt x="3991472" y="1327618"/>
                </a:lnTo>
                <a:lnTo>
                  <a:pt x="3992369" y="1282770"/>
                </a:lnTo>
                <a:lnTo>
                  <a:pt x="3992876" y="1238097"/>
                </a:lnTo>
                <a:lnTo>
                  <a:pt x="3992998" y="1193602"/>
                </a:lnTo>
                <a:lnTo>
                  <a:pt x="3992739" y="1149291"/>
                </a:lnTo>
                <a:lnTo>
                  <a:pt x="3992105" y="1105169"/>
                </a:lnTo>
                <a:lnTo>
                  <a:pt x="3991099" y="1061241"/>
                </a:lnTo>
                <a:lnTo>
                  <a:pt x="3989727" y="1017511"/>
                </a:lnTo>
                <a:lnTo>
                  <a:pt x="3973328" y="616239"/>
                </a:lnTo>
                <a:lnTo>
                  <a:pt x="3957150" y="293390"/>
                </a:lnTo>
                <a:lnTo>
                  <a:pt x="3944798" y="78224"/>
                </a:lnTo>
                <a:lnTo>
                  <a:pt x="3939879" y="0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6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17C4A-41F3-FC1E-2970-6A01E188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9169-96A8-4671-1F11-75EA1BEEE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CE966-615A-99B5-D853-F17E12E8A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fld id="{BF3EC94B-0596-D74A-BB88-F157C58A3705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F0F0-97C8-A56E-AB86-17D2B3D70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2024-919E-526A-1A32-D9E35B20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fld id="{59962B15-8DCC-354A-993E-F444C46C2B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6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54" r:id="rId2"/>
    <p:sldLayoutId id="2147483808" r:id="rId3"/>
    <p:sldLayoutId id="2147483807" r:id="rId4"/>
    <p:sldLayoutId id="2147483765" r:id="rId5"/>
    <p:sldLayoutId id="2147483762" r:id="rId6"/>
    <p:sldLayoutId id="2147483763" r:id="rId7"/>
    <p:sldLayoutId id="2147483764" r:id="rId8"/>
    <p:sldLayoutId id="2147483755" r:id="rId9"/>
    <p:sldLayoutId id="2147483792" r:id="rId10"/>
    <p:sldLayoutId id="2147483757" r:id="rId11"/>
    <p:sldLayoutId id="2147483777" r:id="rId12"/>
    <p:sldLayoutId id="2147483783" r:id="rId13"/>
    <p:sldLayoutId id="2147483780" r:id="rId14"/>
    <p:sldLayoutId id="2147483784" r:id="rId15"/>
    <p:sldLayoutId id="2147483781" r:id="rId16"/>
    <p:sldLayoutId id="2147483791" r:id="rId17"/>
    <p:sldLayoutId id="2147483759" r:id="rId18"/>
    <p:sldLayoutId id="2147483767" r:id="rId19"/>
    <p:sldLayoutId id="2147483768" r:id="rId20"/>
    <p:sldLayoutId id="2147483769" r:id="rId21"/>
    <p:sldLayoutId id="2147483770" r:id="rId22"/>
    <p:sldLayoutId id="2147483760" r:id="rId23"/>
    <p:sldLayoutId id="2147483775" r:id="rId24"/>
    <p:sldLayoutId id="2147483771" r:id="rId25"/>
    <p:sldLayoutId id="2147483772" r:id="rId26"/>
    <p:sldLayoutId id="2147483774" r:id="rId27"/>
    <p:sldLayoutId id="2147483785" r:id="rId28"/>
    <p:sldLayoutId id="2147483773" r:id="rId29"/>
    <p:sldLayoutId id="2147483786" r:id="rId30"/>
    <p:sldLayoutId id="2147483776" r:id="rId31"/>
    <p:sldLayoutId id="2147483787" r:id="rId32"/>
    <p:sldLayoutId id="2147483778" r:id="rId33"/>
    <p:sldLayoutId id="2147483788" r:id="rId34"/>
    <p:sldLayoutId id="2147483779" r:id="rId35"/>
    <p:sldLayoutId id="2147483789" r:id="rId36"/>
    <p:sldLayoutId id="2147483790" r:id="rId37"/>
    <p:sldLayoutId id="2147483761" r:id="rId38"/>
    <p:sldLayoutId id="214748380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tx1"/>
          </a:solidFill>
          <a:latin typeface="Work Sans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ork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ork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DA9191-CC5A-DEAA-2668-FA1D9D37AA8C}"/>
              </a:ext>
            </a:extLst>
          </p:cNvPr>
          <p:cNvSpPr/>
          <p:nvPr/>
        </p:nvSpPr>
        <p:spPr>
          <a:xfrm>
            <a:off x="-486153" y="-1961505"/>
            <a:ext cx="5019618" cy="3782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87DC-E3A7-1B9D-8C18-A20415D76F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>
                <a:latin typeface="Avenir Next LT Pro"/>
              </a:rPr>
              <a:t>Go Norquest 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EBD39-E67F-A017-50BA-E77A5D355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7788" y="3717032"/>
            <a:ext cx="3816424" cy="1345637"/>
          </a:xfrm>
        </p:spPr>
        <p:txBody>
          <a:bodyPr>
            <a:normAutofit/>
          </a:bodyPr>
          <a:lstStyle/>
          <a:p>
            <a:pPr algn="ctr"/>
            <a:r>
              <a:rPr lang="en-US" sz="1600"/>
              <a:t>CMPT 3830  </a:t>
            </a:r>
          </a:p>
          <a:p>
            <a:pPr algn="ctr"/>
            <a:r>
              <a:rPr lang="en-US" sz="1600"/>
              <a:t>Md Mahbub Mishu</a:t>
            </a: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3837229-9D1E-A131-1DAB-84037D844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4" y="150681"/>
            <a:ext cx="2592288" cy="13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ar making&#10;&#10;Description automatically generated">
            <a:extLst>
              <a:ext uri="{FF2B5EF4-FFF2-40B4-BE49-F238E27FC236}">
                <a16:creationId xmlns:a16="http://schemas.microsoft.com/office/drawing/2014/main" id="{C9BFD370-E9CD-C8C8-8671-5CCCD754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31" y="1340481"/>
            <a:ext cx="7570549" cy="5513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C4BA17-D2C2-F80C-500A-C3C62DCFB016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venir Next LT Pro"/>
              </a:rPr>
              <a:t>Top 10 Sold Cars by Most Popular Makes and Car Stock Type</a:t>
            </a:r>
            <a:endParaRPr lang="en-IN" sz="8800" dirty="0">
              <a:latin typeface="Avenir Next LT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2863C-2B89-AFE8-663C-1F0E64CF928A}"/>
              </a:ext>
            </a:extLst>
          </p:cNvPr>
          <p:cNvSpPr txBox="1"/>
          <p:nvPr/>
        </p:nvSpPr>
        <p:spPr>
          <a:xfrm>
            <a:off x="549058" y="2876811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*Ford leads in both new and used car sales, with used vehicles making up a larger portion of total sales across most brands.</a:t>
            </a:r>
          </a:p>
        </p:txBody>
      </p:sp>
    </p:spTree>
    <p:extLst>
      <p:ext uri="{BB962C8B-B14F-4D97-AF65-F5344CB8AC3E}">
        <p14:creationId xmlns:p14="http://schemas.microsoft.com/office/powerpoint/2010/main" val="3418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mileage distribution&#10;&#10;Description automatically generated">
            <a:extLst>
              <a:ext uri="{FF2B5EF4-FFF2-40B4-BE49-F238E27FC236}">
                <a16:creationId xmlns:a16="http://schemas.microsoft.com/office/drawing/2014/main" id="{C8E516F6-CA62-EBD5-C886-42EAB190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417"/>
            <a:ext cx="12192000" cy="39691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643DF4-C9E3-9185-7206-405CBFE86058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 b="0">
                <a:latin typeface="Work Sans ExtraBold"/>
              </a:rPr>
              <a:t>Log-Transformed Distributions of Price, Mileage, and Vehicle Age with Outliers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7725E-210F-931D-047C-696AAE9E9F33}"/>
              </a:ext>
            </a:extLst>
          </p:cNvPr>
          <p:cNvSpPr txBox="1"/>
          <p:nvPr/>
        </p:nvSpPr>
        <p:spPr>
          <a:xfrm>
            <a:off x="2260948" y="5549030"/>
            <a:ext cx="8035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Log Transformation &amp; Outliers</a:t>
            </a:r>
            <a:r>
              <a:rPr lang="en-US"/>
              <a:t>: Each plot shows a log-transformed distribution to normalize skewed data for price, mileage, and vehicle age. Noticeable outliers (in red) suggest potential anomalies that may need further investigation or handling in model development.</a:t>
            </a:r>
          </a:p>
        </p:txBody>
      </p:sp>
    </p:spTree>
    <p:extLst>
      <p:ext uri="{BB962C8B-B14F-4D97-AF65-F5344CB8AC3E}">
        <p14:creationId xmlns:p14="http://schemas.microsoft.com/office/powerpoint/2010/main" val="6595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4FED42-0EA5-DB06-4C21-5D47602B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39583"/>
            <a:ext cx="11809312" cy="1325563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Avenir Next LT Pro" panose="020B0504020202020204" pitchFamily="34" charset="0"/>
              </a:rPr>
              <a:t>Average Price VS Model year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22E72-8A9F-C7B7-12DF-D94DE995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1349982"/>
            <a:ext cx="9469052" cy="538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89E4-2CF6-C107-3CE9-B02EEB9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1325563"/>
          </a:xfrm>
        </p:spPr>
        <p:txBody>
          <a:bodyPr>
            <a:noAutofit/>
          </a:bodyPr>
          <a:lstStyle/>
          <a:p>
            <a:r>
              <a:rPr lang="en-IN" sz="3600" b="1" dirty="0">
                <a:latin typeface="Avenir Next LT Pro"/>
              </a:rPr>
              <a:t>Top Selling cars VS average days on the </a:t>
            </a:r>
            <a:r>
              <a:rPr lang="en-IN" sz="3600" dirty="0">
                <a:latin typeface="Avenir Next LT Pro"/>
              </a:rPr>
              <a:t>market - New</a:t>
            </a:r>
            <a:r>
              <a:rPr lang="en-IN" sz="3600" b="1" dirty="0">
                <a:latin typeface="Avenir Next LT Pro"/>
              </a:rPr>
              <a:t> cars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88493C-E436-15D7-C940-968168411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/>
          <a:stretch/>
        </p:blipFill>
        <p:spPr bwMode="auto">
          <a:xfrm>
            <a:off x="440723" y="1320660"/>
            <a:ext cx="9743579" cy="5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4C89E4-2CF6-C107-3CE9-B02EEB9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9" y="1710"/>
            <a:ext cx="10515600" cy="1325563"/>
          </a:xfrm>
        </p:spPr>
        <p:txBody>
          <a:bodyPr>
            <a:noAutofit/>
          </a:bodyPr>
          <a:lstStyle/>
          <a:p>
            <a:r>
              <a:rPr lang="en-IN" sz="3600" b="1">
                <a:latin typeface="Avenir Next LT Pro"/>
              </a:rPr>
              <a:t>Top Selling cars VS average days on the </a:t>
            </a:r>
            <a:r>
              <a:rPr lang="en-IN" sz="3600">
                <a:latin typeface="Avenir Next LT Pro"/>
              </a:rPr>
              <a:t>market - Used</a:t>
            </a:r>
            <a:r>
              <a:rPr lang="en-IN" sz="3600" b="1">
                <a:latin typeface="Avenir Next LT Pro"/>
              </a:rPr>
              <a:t> Cars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0056B35-5CDB-928A-0176-2F43C620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8" y="1095790"/>
            <a:ext cx="9624114" cy="53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02" y="1185842"/>
            <a:ext cx="4763734" cy="1617143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Next Steps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122467" y="1373411"/>
            <a:ext cx="8069533" cy="5691430"/>
          </a:xfrm>
        </p:spPr>
        <p:txBody>
          <a:bodyPr vert="horz" wrap="square" lIns="0" tIns="0" rIns="0" bIns="0" rtlCol="0" anchor="t">
            <a:spAutoFit/>
          </a:bodyPr>
          <a:lstStyle/>
          <a:p>
            <a:pPr marR="0">
              <a:buFont typeface="Arial"/>
              <a:buChar char="•"/>
            </a:pPr>
            <a:r>
              <a:rPr lang="en-US" sz="2000" b="1">
                <a:latin typeface="Work Sans"/>
              </a:rPr>
              <a:t>Model Refinement</a:t>
            </a:r>
            <a:r>
              <a:rPr lang="en-US" sz="2000">
                <a:latin typeface="Work Sans"/>
              </a:rPr>
              <a:t>: Further fine-tune the clustering and regression models by addressing identified outliers and improving feature selection.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Segmentation by Stock Type</a:t>
            </a:r>
            <a:r>
              <a:rPr lang="en-US" sz="2000">
                <a:latin typeface="Work Sans"/>
              </a:rPr>
              <a:t>: Develop separate models and visualizations for new and used car sales to capture distinct market behaviors.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Geographical Targeting</a:t>
            </a:r>
            <a:r>
              <a:rPr lang="en-US" sz="2000">
                <a:latin typeface="Work Sans"/>
              </a:rPr>
              <a:t>: Use the insights from best-selling regions to guide marketing strategies and optimize inventory allocation.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Validation and Testing</a:t>
            </a:r>
            <a:r>
              <a:rPr lang="en-US" sz="2000">
                <a:latin typeface="Work Sans"/>
              </a:rPr>
              <a:t>: Perform cross-validation and test the models with new data to ensure generalizability and accuracy.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Dashboard Finalization</a:t>
            </a:r>
            <a:r>
              <a:rPr lang="en-US" sz="2000">
                <a:latin typeface="Work Sans"/>
              </a:rPr>
              <a:t>: Refine the visualizations in </a:t>
            </a:r>
            <a:r>
              <a:rPr lang="en-US" sz="2000" err="1">
                <a:latin typeface="Work Sans"/>
              </a:rPr>
              <a:t>PowerBI</a:t>
            </a:r>
            <a:r>
              <a:rPr lang="en-US" sz="2000">
                <a:latin typeface="Work Sans"/>
              </a:rPr>
              <a:t> for clearer insights.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854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9491E-4FB5-A5CF-F4C1-E847F4BF6C29}"/>
              </a:ext>
            </a:extLst>
          </p:cNvPr>
          <p:cNvSpPr txBox="1"/>
          <p:nvPr/>
        </p:nvSpPr>
        <p:spPr>
          <a:xfrm>
            <a:off x="2999656" y="2996952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solidFill>
                  <a:schemeClr val="bg1"/>
                </a:solidFill>
                <a:latin typeface="Avenir Next LT Pro" panose="020B05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69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3B1E-F69B-4BB8-ADCB-65D2B619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Group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8884E-889A-D060-BA45-A7CF06F3381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31912" y="1314796"/>
            <a:ext cx="5150488" cy="25253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Dionathan Dos Santos ~ Model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Mayank Khera ~ Data gathering and preparation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Navkirat Singh ~ Team Leader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Vinit Kataria ~ Result Interpreter and presenter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838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64" y="1314796"/>
            <a:ext cx="4763734" cy="1617143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19636" y="1314796"/>
            <a:ext cx="6662764" cy="487415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Identify what geographical regions in Edmonton are the best sellers.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Cluster regions by number of sales and total gross sale.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Consider creating a model for used cars and another one for new cars.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For visualization, generate necessary graphs, charts etc. in your dashboard.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6" y="1870"/>
            <a:ext cx="10515600" cy="1085481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Dataset Overview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51" y="1096027"/>
            <a:ext cx="11632504" cy="614334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200" b="1">
                <a:latin typeface="Work Sans"/>
              </a:rPr>
              <a:t>Source(s) of Data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Data provided by Go Auto's Business Intelligence Team.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Includes vehicle listings from Canadian Black Book (CBB) API for Edmonton dealerships.</a:t>
            </a:r>
          </a:p>
          <a:p>
            <a:r>
              <a:rPr lang="en-US" sz="2200" b="1">
                <a:latin typeface="Work Sans"/>
              </a:rPr>
              <a:t>Number of Records and Features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Total records: </a:t>
            </a:r>
            <a:r>
              <a:rPr lang="en-US" sz="2000" b="0" u="sng">
                <a:latin typeface="Work Sans"/>
              </a:rPr>
              <a:t>145,114 (rows)</a:t>
            </a:r>
            <a:r>
              <a:rPr lang="en-US" sz="2000" b="0">
                <a:latin typeface="Work Sans"/>
              </a:rPr>
              <a:t>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Number of features (variables): 15, including price, mileage, model year, stock type, and dealer location</a:t>
            </a:r>
            <a:r>
              <a:rPr lang="en-US" sz="2000">
                <a:latin typeface="Work Sans"/>
              </a:rPr>
              <a:t>.</a:t>
            </a:r>
            <a:endParaRPr lang="en-US" sz="2000"/>
          </a:p>
          <a:p>
            <a:r>
              <a:rPr lang="en-US" sz="2200" b="1">
                <a:latin typeface="Work Sans"/>
              </a:rPr>
              <a:t>Key Features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Price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Vehicle selling price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Mileage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Total mileage of the vehicle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Model Year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Year the vehicle was manufactured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Stock Type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Categorized as either new or used (categorical).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Dealer Postal Code</a:t>
            </a:r>
            <a:r>
              <a:rPr lang="en-US" sz="2000">
                <a:latin typeface="Work Sans"/>
              </a:rPr>
              <a:t>:</a:t>
            </a:r>
            <a:r>
              <a:rPr lang="en-US" sz="2000" b="0">
                <a:latin typeface="Work Sans"/>
              </a:rPr>
              <a:t> Location identifier for each dealer (categorical).</a:t>
            </a:r>
            <a:endParaRPr lang="en-US" sz="2000" b="0"/>
          </a:p>
          <a:p>
            <a:r>
              <a:rPr lang="en-US" sz="2200" b="1">
                <a:latin typeface="Work Sans"/>
              </a:rPr>
              <a:t>Handling of Missing Values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No significant missing values detected in key features.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Minor data cleaning steps performed for standardization of postal codes and model names.</a:t>
            </a:r>
            <a:endParaRPr lang="en-US" sz="2000" b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/>
          </a:p>
        </p:txBody>
      </p:sp>
      <p:pic>
        <p:nvPicPr>
          <p:cNvPr id="12" name="Picture 11" descr="A yellow line on a white background&#10;&#10;Description automatically generated">
            <a:extLst>
              <a:ext uri="{FF2B5EF4-FFF2-40B4-BE49-F238E27FC236}">
                <a16:creationId xmlns:a16="http://schemas.microsoft.com/office/drawing/2014/main" id="{F3D440F5-3E5A-FAA0-4106-D0DC86F1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38" b="13452"/>
          <a:stretch/>
        </p:blipFill>
        <p:spPr>
          <a:xfrm>
            <a:off x="6559007" y="664793"/>
            <a:ext cx="5637015" cy="4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3A4BCB-25AE-B64D-A5F4-36966BCE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3" y="1473810"/>
            <a:ext cx="2343150" cy="1495425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43F89F-552F-1129-6929-4300EC34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81" y="1467583"/>
            <a:ext cx="2162175" cy="1484434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B810372-EE96-8020-4A9C-CFD28A26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25" y="3294917"/>
            <a:ext cx="2333625" cy="1581150"/>
          </a:xfrm>
          <a:prstGeom prst="rect">
            <a:avLst/>
          </a:prstGeom>
        </p:spPr>
      </p:pic>
      <p:pic>
        <p:nvPicPr>
          <p:cNvPr id="5" name="Picture 4" descr="A blue rectangular graph with white lines&#10;&#10;Description automatically generated">
            <a:extLst>
              <a:ext uri="{FF2B5EF4-FFF2-40B4-BE49-F238E27FC236}">
                <a16:creationId xmlns:a16="http://schemas.microsoft.com/office/drawing/2014/main" id="{5A081D63-3AB0-3DCF-7FBD-59854C4AA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79" y="3300046"/>
            <a:ext cx="3400425" cy="1582615"/>
          </a:xfrm>
          <a:prstGeom prst="rect">
            <a:avLst/>
          </a:prstGeom>
        </p:spPr>
      </p:pic>
      <p:pic>
        <p:nvPicPr>
          <p:cNvPr id="8" name="Picture 7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F966FEF9-EF5E-C558-027F-A1F897669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494" y="3302244"/>
            <a:ext cx="2302119" cy="157821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AB9734C-FCC7-C5F7-385A-BDB456849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772" y="3310303"/>
            <a:ext cx="2333625" cy="1562099"/>
          </a:xfrm>
          <a:prstGeom prst="rect">
            <a:avLst/>
          </a:prstGeom>
        </p:spPr>
      </p:pic>
      <p:pic>
        <p:nvPicPr>
          <p:cNvPr id="11" name="Picture 10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27744679-CDC9-5ABC-91FB-2AE4ACDA2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255" y="1462454"/>
            <a:ext cx="2343150" cy="1494692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2024993-2796-6AFA-2A16-3B52E55D8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267" y="1460621"/>
            <a:ext cx="2686050" cy="1498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E7A97-DE9E-4035-B586-EA9C8A849934}"/>
              </a:ext>
            </a:extLst>
          </p:cNvPr>
          <p:cNvSpPr txBox="1"/>
          <p:nvPr/>
        </p:nvSpPr>
        <p:spPr>
          <a:xfrm>
            <a:off x="726830" y="5169877"/>
            <a:ext cx="108790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/>
              <a:t>Dealer Distribution</a:t>
            </a:r>
            <a:r>
              <a:rPr lang="en-US"/>
              <a:t>: Most vehicles are concentrated in postal codes like T5V 0C3 and T5L 5H7, with </a:t>
            </a:r>
            <a:r>
              <a:rPr lang="en-US" err="1"/>
              <a:t>AutoCanada</a:t>
            </a:r>
            <a:r>
              <a:rPr lang="en-US"/>
              <a:t> as the top dealership by volume.</a:t>
            </a:r>
            <a:br>
              <a:rPr lang="en-US"/>
            </a:br>
            <a:endParaRPr lang="en-US">
              <a:solidFill>
                <a:srgbClr val="000000"/>
              </a:solidFill>
            </a:endParaRPr>
          </a:p>
          <a:p>
            <a:pPr>
              <a:buFont typeface=""/>
              <a:buChar char="•"/>
            </a:pPr>
            <a:r>
              <a:rPr lang="en-US" b="1"/>
              <a:t>Stock Type Breakdown</a:t>
            </a:r>
            <a:r>
              <a:rPr lang="en-US"/>
              <a:t>: About 50% of the vehicles are used, with a slight edge over new vehicles in the stock listings.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81F5EE-E7CD-300F-2947-88B43670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8" y="1812"/>
            <a:ext cx="7999304" cy="1148220"/>
          </a:xfrm>
        </p:spPr>
        <p:txBody>
          <a:bodyPr>
            <a:normAutofit/>
          </a:bodyPr>
          <a:lstStyle/>
          <a:p>
            <a:r>
              <a:rPr lang="en-US" sz="3600">
                <a:latin typeface="Avenir Next LT Pro"/>
              </a:rPr>
              <a:t>Statistical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1AEB2-0277-2FC0-3031-373EE8107D09}"/>
              </a:ext>
            </a:extLst>
          </p:cNvPr>
          <p:cNvSpPr txBox="1"/>
          <p:nvPr/>
        </p:nvSpPr>
        <p:spPr>
          <a:xfrm>
            <a:off x="6400800" y="773723"/>
            <a:ext cx="4642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*Made with </a:t>
            </a:r>
            <a:r>
              <a:rPr lang="en-US" i="1" err="1"/>
              <a:t>Sweetviz</a:t>
            </a:r>
            <a:r>
              <a:rPr lang="en-US" i="1"/>
              <a:t> library in Python</a:t>
            </a:r>
          </a:p>
        </p:txBody>
      </p:sp>
    </p:spTree>
    <p:extLst>
      <p:ext uri="{BB962C8B-B14F-4D97-AF65-F5344CB8AC3E}">
        <p14:creationId xmlns:p14="http://schemas.microsoft.com/office/powerpoint/2010/main" val="10679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81004E-2F0D-1474-E6C7-620F7125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99" y="1056175"/>
            <a:ext cx="7119572" cy="5800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136828-0169-BF95-2AFF-550231F4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8" y="1812"/>
            <a:ext cx="7999304" cy="1148220"/>
          </a:xfrm>
        </p:spPr>
        <p:txBody>
          <a:bodyPr>
            <a:normAutofit/>
          </a:bodyPr>
          <a:lstStyle/>
          <a:p>
            <a:r>
              <a:rPr lang="en-US" sz="3600" b="0">
                <a:latin typeface="Work Sans ExtraBold"/>
              </a:rPr>
              <a:t>Correlation Analysis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6AF1C-D34C-F5CF-D935-34C9B4033B2E}"/>
              </a:ext>
            </a:extLst>
          </p:cNvPr>
          <p:cNvSpPr txBox="1"/>
          <p:nvPr/>
        </p:nvSpPr>
        <p:spPr>
          <a:xfrm>
            <a:off x="8194431" y="1078524"/>
            <a:ext cx="382172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2400" b="1"/>
              <a:t>Key Correlation Insights</a:t>
            </a:r>
            <a:r>
              <a:rPr lang="en-US" sz="2400"/>
              <a:t>: Strong negative correlation between mileage and model year (-0.84) indicates that newer cars tend to have lower mileage.</a:t>
            </a:r>
            <a:br>
              <a:rPr lang="en-US" sz="2400"/>
            </a:br>
            <a:endParaRPr lang="en-US" sz="2400">
              <a:solidFill>
                <a:srgbClr val="000000"/>
              </a:solidFill>
            </a:endParaRPr>
          </a:p>
          <a:p>
            <a:pPr>
              <a:buFont typeface=""/>
              <a:buChar char="•"/>
            </a:pPr>
            <a:r>
              <a:rPr lang="en-US" sz="2400" b="1"/>
              <a:t>Price Relationships</a:t>
            </a:r>
            <a:r>
              <a:rPr lang="en-US" sz="2400"/>
              <a:t>: Price shows weak correlations with other variables, meaning that price is not strongly driven by mileage, year, or vehicle age alone.</a:t>
            </a:r>
          </a:p>
        </p:txBody>
      </p:sp>
    </p:spTree>
    <p:extLst>
      <p:ext uri="{BB962C8B-B14F-4D97-AF65-F5344CB8AC3E}">
        <p14:creationId xmlns:p14="http://schemas.microsoft.com/office/powerpoint/2010/main" val="21737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ED9206-25C0-76B7-53A3-C228B9BB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85985"/>
              </p:ext>
            </p:extLst>
          </p:nvPr>
        </p:nvGraphicFramePr>
        <p:xfrm>
          <a:off x="1732767" y="1597068"/>
          <a:ext cx="8441381" cy="45085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47941">
                  <a:extLst>
                    <a:ext uri="{9D8B030D-6E8A-4147-A177-3AD203B41FA5}">
                      <a16:colId xmlns:a16="http://schemas.microsoft.com/office/drawing/2014/main" val="4240673508"/>
                    </a:ext>
                  </a:extLst>
                </a:gridCol>
                <a:gridCol w="1341700">
                  <a:extLst>
                    <a:ext uri="{9D8B030D-6E8A-4147-A177-3AD203B41FA5}">
                      <a16:colId xmlns:a16="http://schemas.microsoft.com/office/drawing/2014/main" val="3660204087"/>
                    </a:ext>
                  </a:extLst>
                </a:gridCol>
                <a:gridCol w="2951740">
                  <a:extLst>
                    <a:ext uri="{9D8B030D-6E8A-4147-A177-3AD203B41FA5}">
                      <a16:colId xmlns:a16="http://schemas.microsoft.com/office/drawing/2014/main" val="2770571811"/>
                    </a:ext>
                  </a:extLst>
                </a:gridCol>
              </a:tblGrid>
              <a:tr h="2174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Dealership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#Cars Sold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$ Total Sold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604931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Autocanada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 10,277,477.00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11882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Canada One Auto Group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533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7,126,429.00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644345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House Of Cars Leduc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291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5,022,718.00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687343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House Of Cars Argyll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175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3,028,800.00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310567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Aptos Narrow"/>
                        </a:rPr>
                        <a:t>Northgate Chevrolet Buick </a:t>
                      </a:r>
                      <a:r>
                        <a:rPr lang="en-US" sz="1800" b="1" dirty="0" err="1">
                          <a:effectLst/>
                          <a:latin typeface="Aptos Narrow"/>
                        </a:rPr>
                        <a:t>Gmc</a:t>
                      </a:r>
                      <a:endParaRPr lang="en-US" sz="1800" b="1" dirty="0">
                        <a:effectLst/>
                        <a:latin typeface="Aptos Narrow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1,717,942.00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79800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Xs</a:t>
                      </a:r>
                      <a:r>
                        <a:rPr lang="en-US" sz="1800" b="1">
                          <a:effectLst/>
                          <a:latin typeface="Aptos Narrow"/>
                        </a:rPr>
                        <a:t> Credit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741,715.00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6893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The Truck Depot (A Division Of L.A. Nissan)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767,533.00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8908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AutoCanada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919,811.00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77655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Kaizen Kustoms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1,160,062.00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9562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Sherwood Park Chevrolet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ptos Narrow"/>
                        </a:rPr>
                        <a:t> $                                  1,786,673.00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9333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02F2F9B-15FE-C000-F3A1-5146C031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34" y="323152"/>
            <a:ext cx="8545792" cy="1272677"/>
          </a:xfrm>
        </p:spPr>
        <p:txBody>
          <a:bodyPr>
            <a:normAutofit/>
          </a:bodyPr>
          <a:lstStyle/>
          <a:p>
            <a:r>
              <a:rPr lang="en-US" sz="3600">
                <a:latin typeface="Avenir Next LT Pro"/>
              </a:rPr>
              <a:t>#10 Dealers (Total Amount Sold/ $)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2559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76C4-3CF6-0393-FECE-769E0DB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47186"/>
            <a:ext cx="9002216" cy="117489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venir Next LT Pro"/>
              </a:rPr>
              <a:t>Top 10 Regions for New cars sales by Most Popular Makes</a:t>
            </a:r>
            <a:endParaRPr lang="en-IN" sz="8800" dirty="0">
              <a:latin typeface="Avenir Next LT Pro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021330-C592-78C7-E7EE-91700C38A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/>
          <a:stretch/>
        </p:blipFill>
        <p:spPr bwMode="auto">
          <a:xfrm>
            <a:off x="767408" y="1772816"/>
            <a:ext cx="10311966" cy="48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A6839-4B6C-C658-4CBB-7CEA38E86C11}"/>
              </a:ext>
            </a:extLst>
          </p:cNvPr>
          <p:cNvSpPr txBox="1"/>
          <p:nvPr/>
        </p:nvSpPr>
        <p:spPr>
          <a:xfrm>
            <a:off x="7373815" y="227427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*Edmonton leads in Ford sales, significantly outpacing other regions, indicating a concentrated demand in this area.</a:t>
            </a:r>
          </a:p>
        </p:txBody>
      </p:sp>
    </p:spTree>
    <p:extLst>
      <p:ext uri="{BB962C8B-B14F-4D97-AF65-F5344CB8AC3E}">
        <p14:creationId xmlns:p14="http://schemas.microsoft.com/office/powerpoint/2010/main" val="22309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58BAC85-6C84-3390-C55A-4BE5D0CE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33370"/>
            <a:ext cx="113347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8F5E7A-7195-8B25-CE3F-041A7C59923B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latin typeface="Avenir Next LT Pro"/>
              </a:rPr>
              <a:t>Top 10 Regions for Used cars sales by Most Popular Makes</a:t>
            </a:r>
            <a:endParaRPr lang="en-IN" sz="8800">
              <a:latin typeface="Avenir Next LT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C61A8-9720-863B-7BDC-E67FDA40BE53}"/>
              </a:ext>
            </a:extLst>
          </p:cNvPr>
          <p:cNvSpPr txBox="1"/>
          <p:nvPr/>
        </p:nvSpPr>
        <p:spPr>
          <a:xfrm>
            <a:off x="7741085" y="1926921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*Edmonton significantly leads in used Ford sales, showing a clear preference for Ford vehicles in the used car market.</a:t>
            </a:r>
          </a:p>
        </p:txBody>
      </p:sp>
    </p:spTree>
    <p:extLst>
      <p:ext uri="{BB962C8B-B14F-4D97-AF65-F5344CB8AC3E}">
        <p14:creationId xmlns:p14="http://schemas.microsoft.com/office/powerpoint/2010/main" val="42350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Norquest Brand Colours 2022">
      <a:dk1>
        <a:srgbClr val="222222"/>
      </a:dk1>
      <a:lt1>
        <a:srgbClr val="FFFFFF"/>
      </a:lt1>
      <a:dk2>
        <a:srgbClr val="AA1F2E"/>
      </a:dk2>
      <a:lt2>
        <a:srgbClr val="E41F26"/>
      </a:lt2>
      <a:accent1>
        <a:srgbClr val="E41F26"/>
      </a:accent1>
      <a:accent2>
        <a:srgbClr val="FFBD00"/>
      </a:accent2>
      <a:accent3>
        <a:srgbClr val="FF8F1C"/>
      </a:accent3>
      <a:accent4>
        <a:srgbClr val="702F8A"/>
      </a:accent4>
      <a:accent5>
        <a:srgbClr val="AA1F2E"/>
      </a:accent5>
      <a:accent6>
        <a:srgbClr val="222222"/>
      </a:accent6>
      <a:hlink>
        <a:srgbClr val="AA1F2E"/>
      </a:hlink>
      <a:folHlink>
        <a:srgbClr val="AA1F2E"/>
      </a:folHlink>
    </a:clrScheme>
    <a:fontScheme name="NQ Work Sans font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rQuest-Powerpoint-Template-July-6-v2-2022" id="{AFA2B02E-3E2A-CB4F-81A6-777FEE267DB7}" vid="{F6F02A2D-74F1-E64E-99FC-0267A64C7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7C321C8B964FB31995D26478A93C" ma:contentTypeVersion="8" ma:contentTypeDescription="Create a new document." ma:contentTypeScope="" ma:versionID="524d7dff315deb4f492495970b2b30f3">
  <xsd:schema xmlns:xsd="http://www.w3.org/2001/XMLSchema" xmlns:xs="http://www.w3.org/2001/XMLSchema" xmlns:p="http://schemas.microsoft.com/office/2006/metadata/properties" xmlns:ns2="b36aacda-35e1-4ca4-a99c-d7a40ada1256" xmlns:ns3="542724af-919c-4b0e-bf98-a49ca9ed8102" targetNamespace="http://schemas.microsoft.com/office/2006/metadata/properties" ma:root="true" ma:fieldsID="db2924045024c5c1305ce4c9857bac8c" ns2:_="" ns3:_="">
    <xsd:import namespace="b36aacda-35e1-4ca4-a99c-d7a40ada1256"/>
    <xsd:import namespace="542724af-919c-4b0e-bf98-a49ca9ed81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aacda-35e1-4ca4-a99c-d7a40ada1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724af-919c-4b0e-bf98-a49ca9ed810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0B337E-5CAE-44A8-9BBC-50620A2A5064}">
  <ds:schemaRefs>
    <ds:schemaRef ds:uri="542724af-919c-4b0e-bf98-a49ca9ed8102"/>
    <ds:schemaRef ds:uri="b36aacda-35e1-4ca4-a99c-d7a40ada12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F2024C-535D-4CCC-8B7B-29691AC617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30F274-F7DA-453F-88E3-EA950C59B7B5}">
  <ds:schemaRefs>
    <ds:schemaRef ds:uri="542724af-919c-4b0e-bf98-a49ca9ed8102"/>
    <ds:schemaRef ds:uri="b36aacda-35e1-4ca4-a99c-d7a40ada12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NorQuest-Powerpoint-Template-July-2022</Template>
  <TotalTime>977</TotalTime>
  <Words>768</Words>
  <Application>Microsoft Office PowerPoint</Application>
  <PresentationFormat>Widescreen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 Narrow</vt:lpstr>
      <vt:lpstr>Arial</vt:lpstr>
      <vt:lpstr>Avenir Next LT Pro</vt:lpstr>
      <vt:lpstr>Calibri</vt:lpstr>
      <vt:lpstr>Work Sans</vt:lpstr>
      <vt:lpstr>Work Sans ExtraBold</vt:lpstr>
      <vt:lpstr>Work Sans Medium</vt:lpstr>
      <vt:lpstr>Work Sans SemiBold</vt:lpstr>
      <vt:lpstr>WorkSans-ExtraBold</vt:lpstr>
      <vt:lpstr>WorkSans-SemiBold</vt:lpstr>
      <vt:lpstr>Custom Design</vt:lpstr>
      <vt:lpstr>PowerPoint Presentation</vt:lpstr>
      <vt:lpstr>Group Members</vt:lpstr>
      <vt:lpstr>Problem Statement</vt:lpstr>
      <vt:lpstr>Dataset Overview</vt:lpstr>
      <vt:lpstr>Statistical Data</vt:lpstr>
      <vt:lpstr>Correlation Analysis</vt:lpstr>
      <vt:lpstr>#10 Dealers (Total Amount Sold/ $)</vt:lpstr>
      <vt:lpstr>Top 10 Regions for New cars sales by Most Popular Makes</vt:lpstr>
      <vt:lpstr>PowerPoint Presentation</vt:lpstr>
      <vt:lpstr>PowerPoint Presentation</vt:lpstr>
      <vt:lpstr>PowerPoint Presentation</vt:lpstr>
      <vt:lpstr>Average Price VS Model year</vt:lpstr>
      <vt:lpstr>Top Selling cars VS average days on the market - New cars</vt:lpstr>
      <vt:lpstr>Top Selling cars VS average days on the market - Used Cars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Navkirat singh</dc:creator>
  <cp:lastModifiedBy>Navkirat singh</cp:lastModifiedBy>
  <cp:revision>5</cp:revision>
  <cp:lastPrinted>2022-06-17T17:22:00Z</cp:lastPrinted>
  <dcterms:created xsi:type="dcterms:W3CDTF">2024-10-02T18:50:07Z</dcterms:created>
  <dcterms:modified xsi:type="dcterms:W3CDTF">2024-11-26T15:08:44Z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2022-06-15T00:00:00Z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2022-06-15T00:00:00Z</vt:filetime>
  </property>
  <property fmtid="{D5CDD505-2E9C-101B-9397-08002B2CF9AE}" pid="5" name="ContentTypeId">
    <vt:lpwstr>0x01010010C27C321C8B964FB31995D26478A93C</vt:lpwstr>
  </property>
  <property fmtid="{D5CDD505-2E9C-101B-9397-08002B2CF9AE}" pid="6" name="MSIP_Label_724e6ac5-0e84-491c-8838-b11844917f54_Enabled">
    <vt:lpwstr>true</vt:lpwstr>
  </property>
  <property fmtid="{D5CDD505-2E9C-101B-9397-08002B2CF9AE}" pid="7" name="MSIP_Label_724e6ac5-0e84-491c-8838-b11844917f54_SetDate">
    <vt:lpwstr>2024-10-02T22:47:45Z</vt:lpwstr>
  </property>
  <property fmtid="{D5CDD505-2E9C-101B-9397-08002B2CF9AE}" pid="8" name="MSIP_Label_724e6ac5-0e84-491c-8838-b11844917f54_Method">
    <vt:lpwstr>Standard</vt:lpwstr>
  </property>
  <property fmtid="{D5CDD505-2E9C-101B-9397-08002B2CF9AE}" pid="9" name="MSIP_Label_724e6ac5-0e84-491c-8838-b11844917f54_Name">
    <vt:lpwstr>Protected</vt:lpwstr>
  </property>
  <property fmtid="{D5CDD505-2E9C-101B-9397-08002B2CF9AE}" pid="10" name="MSIP_Label_724e6ac5-0e84-491c-8838-b11844917f54_SiteId">
    <vt:lpwstr>2ba011f1-f50a-44f3-a200-db3ea74e29b7</vt:lpwstr>
  </property>
  <property fmtid="{D5CDD505-2E9C-101B-9397-08002B2CF9AE}" pid="11" name="MSIP_Label_724e6ac5-0e84-491c-8838-b11844917f54_ActionId">
    <vt:lpwstr>f2bea8c3-d9c3-469a-8f90-9e384cb371a1</vt:lpwstr>
  </property>
  <property fmtid="{D5CDD505-2E9C-101B-9397-08002B2CF9AE}" pid="12" name="MSIP_Label_724e6ac5-0e84-491c-8838-b11844917f54_ContentBits">
    <vt:lpwstr>0</vt:lpwstr>
  </property>
</Properties>
</file>